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72" r:id="rId4"/>
    <p:sldId id="292" r:id="rId5"/>
    <p:sldId id="293" r:id="rId6"/>
    <p:sldId id="295" r:id="rId7"/>
    <p:sldId id="307" r:id="rId8"/>
    <p:sldId id="261" r:id="rId9"/>
    <p:sldId id="262" r:id="rId10"/>
    <p:sldId id="264" r:id="rId11"/>
    <p:sldId id="265" r:id="rId12"/>
    <p:sldId id="266" r:id="rId13"/>
    <p:sldId id="305" r:id="rId14"/>
    <p:sldId id="276" r:id="rId15"/>
    <p:sldId id="269" r:id="rId16"/>
    <p:sldId id="309" r:id="rId17"/>
    <p:sldId id="280" r:id="rId18"/>
    <p:sldId id="267" r:id="rId19"/>
    <p:sldId id="273" r:id="rId20"/>
    <p:sldId id="268" r:id="rId21"/>
    <p:sldId id="274" r:id="rId22"/>
    <p:sldId id="275" r:id="rId23"/>
    <p:sldId id="270" r:id="rId24"/>
    <p:sldId id="271" r:id="rId25"/>
    <p:sldId id="282" r:id="rId26"/>
    <p:sldId id="283" r:id="rId27"/>
    <p:sldId id="286" r:id="rId28"/>
    <p:sldId id="285" r:id="rId29"/>
    <p:sldId id="298" r:id="rId30"/>
    <p:sldId id="306" r:id="rId31"/>
    <p:sldId id="259" r:id="rId32"/>
    <p:sldId id="256" r:id="rId33"/>
    <p:sldId id="258" r:id="rId34"/>
    <p:sldId id="296" r:id="rId35"/>
    <p:sldId id="297" r:id="rId36"/>
    <p:sldId id="288" r:id="rId37"/>
    <p:sldId id="329" r:id="rId38"/>
    <p:sldId id="277" r:id="rId39"/>
    <p:sldId id="287" r:id="rId40"/>
    <p:sldId id="278" r:id="rId41"/>
    <p:sldId id="281" r:id="rId42"/>
    <p:sldId id="289" r:id="rId43"/>
    <p:sldId id="290" r:id="rId44"/>
    <p:sldId id="326" r:id="rId45"/>
    <p:sldId id="294" r:id="rId46"/>
    <p:sldId id="325" r:id="rId47"/>
    <p:sldId id="308" r:id="rId48"/>
    <p:sldId id="330" r:id="rId49"/>
    <p:sldId id="310" r:id="rId50"/>
    <p:sldId id="323" r:id="rId51"/>
    <p:sldId id="311" r:id="rId52"/>
    <p:sldId id="279" r:id="rId53"/>
    <p:sldId id="263" r:id="rId54"/>
  </p:sldIdLst>
  <p:sldSz cx="9144000" cy="6858000" type="screen4x3"/>
  <p:notesSz cx="6858000" cy="9144000"/>
  <p:custDataLst>
    <p:tags r:id="rId5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0066"/>
    <a:srgbClr val="000000"/>
    <a:srgbClr val="66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20" autoAdjust="0"/>
    <p:restoredTop sz="94728" autoAdjust="0"/>
  </p:normalViewPr>
  <p:slideViewPr>
    <p:cSldViewPr>
      <p:cViewPr varScale="1">
        <p:scale>
          <a:sx n="94" d="100"/>
          <a:sy n="94" d="100"/>
        </p:scale>
        <p:origin x="-45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D91632-87D1-4AAC-B9EB-2B1E2A3B7257}" type="slidenum">
              <a:rPr lang="en-US"/>
              <a:pPr>
                <a:defRPr/>
              </a:pPr>
              <a:t>‹#›</a:t>
            </a:fld>
            <a:endParaRPr lang="en-US"/>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57EF7F-8878-4326-865C-A5262796E1C3}" type="slidenum">
              <a:rPr lang="en-US"/>
              <a:pPr>
                <a:defRPr/>
              </a:pPr>
              <a:t>‹#›</a:t>
            </a:fld>
            <a:endParaRPr lang="en-US"/>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F8BD59-1CD8-450C-90CC-025DEDBFE492}" type="slidenum">
              <a:rPr lang="en-US"/>
              <a:pPr>
                <a:defRPr/>
              </a:pPr>
              <a:t>‹#›</a:t>
            </a:fld>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A1E5F2-213B-4D6F-B6A1-F147DCA2BAB5}" type="slidenum">
              <a:rPr lang="en-US"/>
              <a:pPr>
                <a:defRPr/>
              </a:pPr>
              <a:t>‹#›</a:t>
            </a:fld>
            <a:endParaRPr lang="en-US"/>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AB2A0E-232A-4EA3-B28E-EA6158164D68}" type="slidenum">
              <a:rPr lang="en-US"/>
              <a:pPr>
                <a:defRPr/>
              </a:pPr>
              <a:t>‹#›</a:t>
            </a:fld>
            <a:endParaRPr lang="en-US"/>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F31C241-4A43-4771-B818-89C25FF6D38F}" type="slidenum">
              <a:rPr lang="en-US"/>
              <a:pPr>
                <a:defRPr/>
              </a:pPr>
              <a:t>‹#›</a:t>
            </a:fld>
            <a:endParaRPr lang="en-US"/>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97473C5-4D56-47D1-82EF-BC2EA625FD45}" type="slidenum">
              <a:rPr lang="en-US"/>
              <a:pPr>
                <a:defRPr/>
              </a:pPr>
              <a:t>‹#›</a:t>
            </a:fld>
            <a:endParaRPr lang="en-US"/>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8DEC425-E166-4FFA-9735-238F3893037D}" type="slidenum">
              <a:rPr lang="en-US"/>
              <a:pPr>
                <a:defRPr/>
              </a:pPr>
              <a:t>‹#›</a:t>
            </a:fld>
            <a:endParaRPr 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3B23F49-839A-45A9-9030-6A12EFC0FBCF}" type="slidenum">
              <a:rPr lang="en-US"/>
              <a:pPr>
                <a:defRPr/>
              </a:pPr>
              <a:t>‹#›</a:t>
            </a:fld>
            <a:endParaRPr lang="en-US"/>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3A84A3A-9B36-4961-8390-252A7FB0EC81}" type="slidenum">
              <a:rPr lang="en-US"/>
              <a:pPr>
                <a:defRPr/>
              </a:pPr>
              <a:t>‹#›</a:t>
            </a:fld>
            <a:endParaRPr lang="en-US"/>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734242A-0936-4653-93AA-807D1FD4549A}" type="slidenum">
              <a:rPr lang="en-US"/>
              <a:pPr>
                <a:defRPr/>
              </a:pPr>
              <a:t>‹#›</a:t>
            </a:fld>
            <a:endParaRPr lang="en-US"/>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600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9CFEBC2D-D259-44B5-B8E7-CB0C9E27CC8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thruBlk="1"/>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hyperlink" Target="http://www.dce.k12.wi.us/jrhigh/socialstudi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image" Target="../media/image47.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1.xml"/><Relationship Id="rId1" Type="http://schemas.openxmlformats.org/officeDocument/2006/relationships/tags" Target="../tags/tag33.xml"/><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55.png"/><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61.png"/><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42.xml"/><Relationship Id="rId5" Type="http://schemas.openxmlformats.org/officeDocument/2006/relationships/image" Target="../media/image70.png"/><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2.xml"/><Relationship Id="rId1" Type="http://schemas.openxmlformats.org/officeDocument/2006/relationships/tags" Target="../tags/tag45.xml"/><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77.png"/></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8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tags" Target="../tags/tag52.xml"/><Relationship Id="rId4" Type="http://schemas.openxmlformats.org/officeDocument/2006/relationships/image" Target="../media/image87.png"/></Relationships>
</file>

<file path=ppt/slides/_rels/slide5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53.xml"/><Relationship Id="rId4" Type="http://schemas.openxmlformats.org/officeDocument/2006/relationships/image" Target="../media/image89.png"/></Relationships>
</file>

<file path=ppt/slides/_rels/slide53.xml.rels><?xml version="1.0" encoding="UTF-8" standalone="yes"?>
<Relationships xmlns="http://schemas.openxmlformats.org/package/2006/relationships"><Relationship Id="rId8" Type="http://schemas.openxmlformats.org/officeDocument/2006/relationships/hyperlink" Target="http://assist.educ.msu.edu/ASSIST/classroom/assesses_learning/Sec1_plan_teach/Str2_ongoing_assessment/tool_check_understanding.htm" TargetMode="External"/><Relationship Id="rId3" Type="http://schemas.openxmlformats.org/officeDocument/2006/relationships/hyperlink" Target="http://www.middleweb.com/" TargetMode="External"/><Relationship Id="rId7" Type="http://schemas.openxmlformats.org/officeDocument/2006/relationships/hyperlink" Target="http://www.pdkintl.org/kappan/kbla9810.htm" TargetMode="External"/><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hyperlink" Target="http://www.michigan.gov/documents/Social_Studies_Concepts_12327_7.pdf" TargetMode="External"/><Relationship Id="rId5" Type="http://schemas.openxmlformats.org/officeDocument/2006/relationships/hyperlink" Target="http://www.picsearch.com/" TargetMode="External"/><Relationship Id="rId10" Type="http://schemas.openxmlformats.org/officeDocument/2006/relationships/hyperlink" Target="http://www.schoolhistory.co.uk/teachers/starters.html" TargetMode="External"/><Relationship Id="rId4" Type="http://schemas.openxmlformats.org/officeDocument/2006/relationships/hyperlink" Target="http://www1.umn.edu/ohr/teachlearn/tutorials/powerpoint/assessment.html" TargetMode="External"/><Relationship Id="rId9" Type="http://schemas.openxmlformats.org/officeDocument/2006/relationships/hyperlink" Target="http://aeoe.org/conference/resources/2005/ell/brainstorm.html"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76200" y="4038600"/>
            <a:ext cx="8991600" cy="1470025"/>
          </a:xfrm>
          <a:prstGeom prst="rect">
            <a:avLst/>
          </a:prstGeom>
          <a:noFill/>
          <a:ln w="9525">
            <a:noFill/>
            <a:miter lim="800000"/>
            <a:headEnd/>
            <a:tailEnd/>
          </a:ln>
        </p:spPr>
        <p:txBody>
          <a:bodyPr anchor="ctr"/>
          <a:lstStyle/>
          <a:p>
            <a:pPr algn="ctr"/>
            <a:r>
              <a:rPr lang="en-US" sz="4400" b="1">
                <a:solidFill>
                  <a:srgbClr val="000000"/>
                </a:solidFill>
                <a:latin typeface="Arial Black" pitchFamily="34" charset="0"/>
              </a:rPr>
              <a:t>Formative Assessment in Social Studies</a:t>
            </a:r>
          </a:p>
        </p:txBody>
      </p:sp>
      <p:sp>
        <p:nvSpPr>
          <p:cNvPr id="2051" name="Text Box 5"/>
          <p:cNvSpPr txBox="1">
            <a:spLocks noChangeArrowheads="1"/>
          </p:cNvSpPr>
          <p:nvPr/>
        </p:nvSpPr>
        <p:spPr bwMode="auto">
          <a:xfrm>
            <a:off x="0" y="76200"/>
            <a:ext cx="9144000" cy="2774950"/>
          </a:xfrm>
          <a:prstGeom prst="rect">
            <a:avLst/>
          </a:prstGeom>
          <a:noFill/>
          <a:ln w="9525">
            <a:noFill/>
            <a:miter lim="800000"/>
            <a:headEnd/>
            <a:tailEnd/>
          </a:ln>
        </p:spPr>
        <p:txBody>
          <a:bodyPr>
            <a:spAutoFit/>
          </a:bodyPr>
          <a:lstStyle/>
          <a:p>
            <a:pPr algn="ctr">
              <a:spcBef>
                <a:spcPct val="50000"/>
              </a:spcBef>
            </a:pPr>
            <a:r>
              <a:rPr lang="en-US" sz="8800" b="1">
                <a:latin typeface="Impact" pitchFamily="34" charset="0"/>
              </a:rPr>
              <a:t>What have I learned today?</a:t>
            </a:r>
          </a:p>
        </p:txBody>
      </p:sp>
      <p:pic>
        <p:nvPicPr>
          <p:cNvPr id="2052" name="Picture 7"/>
          <p:cNvPicPr>
            <a:picLocks noChangeAspect="1" noChangeArrowheads="1"/>
          </p:cNvPicPr>
          <p:nvPr/>
        </p:nvPicPr>
        <p:blipFill>
          <a:blip r:embed="rId3"/>
          <a:srcRect/>
          <a:stretch>
            <a:fillRect/>
          </a:stretch>
        </p:blipFill>
        <p:spPr bwMode="auto">
          <a:xfrm>
            <a:off x="3657600" y="2743200"/>
            <a:ext cx="1905000" cy="1352550"/>
          </a:xfrm>
          <a:prstGeom prst="rect">
            <a:avLst/>
          </a:prstGeom>
          <a:noFill/>
          <a:ln w="9525">
            <a:noFill/>
            <a:miter lim="800000"/>
            <a:headEnd/>
            <a:tailEnd/>
          </a:ln>
        </p:spPr>
      </p:pic>
      <p:sp>
        <p:nvSpPr>
          <p:cNvPr id="2053" name="Text Box 8"/>
          <p:cNvSpPr txBox="1">
            <a:spLocks noChangeArrowheads="1"/>
          </p:cNvSpPr>
          <p:nvPr/>
        </p:nvSpPr>
        <p:spPr bwMode="auto">
          <a:xfrm>
            <a:off x="1447800" y="6232525"/>
            <a:ext cx="6172200" cy="701675"/>
          </a:xfrm>
          <a:prstGeom prst="rect">
            <a:avLst/>
          </a:prstGeom>
          <a:noFill/>
          <a:ln w="9525">
            <a:noFill/>
            <a:miter lim="800000"/>
            <a:headEnd/>
            <a:tailEnd/>
          </a:ln>
        </p:spPr>
        <p:txBody>
          <a:bodyPr>
            <a:spAutoFit/>
          </a:bodyPr>
          <a:lstStyle/>
          <a:p>
            <a:pPr algn="ctr">
              <a:spcBef>
                <a:spcPct val="50000"/>
              </a:spcBef>
            </a:pPr>
            <a:r>
              <a:rPr lang="en-US" sz="1000">
                <a:solidFill>
                  <a:srgbClr val="FF0066"/>
                </a:solidFill>
              </a:rPr>
              <a:t>D.C. Everest Social Studies    D.C. Everest Area Schools   Weston, WI 54476</a:t>
            </a:r>
          </a:p>
          <a:p>
            <a:pPr algn="ctr">
              <a:spcBef>
                <a:spcPct val="50000"/>
              </a:spcBef>
            </a:pPr>
            <a:r>
              <a:rPr lang="en-US" sz="1000">
                <a:solidFill>
                  <a:srgbClr val="FF0066"/>
                </a:solidFill>
                <a:hlinkClick r:id="rId4"/>
              </a:rPr>
              <a:t>http://www.dce.k12.wi.us/jrhigh/socialstudies/</a:t>
            </a:r>
            <a:endParaRPr lang="en-US" sz="1000">
              <a:solidFill>
                <a:srgbClr val="FF0066"/>
              </a:solidFill>
            </a:endParaRPr>
          </a:p>
          <a:p>
            <a:pPr algn="ctr">
              <a:spcBef>
                <a:spcPct val="50000"/>
              </a:spcBef>
            </a:pPr>
            <a:endParaRPr lang="en-US" sz="1000">
              <a:solidFill>
                <a:srgbClr val="FF0066"/>
              </a:solidFill>
            </a:endParaRPr>
          </a:p>
        </p:txBody>
      </p:sp>
      <p:sp>
        <p:nvSpPr>
          <p:cNvPr id="2054" name="Text Box 9"/>
          <p:cNvSpPr txBox="1">
            <a:spLocks noChangeArrowheads="1"/>
          </p:cNvSpPr>
          <p:nvPr/>
        </p:nvSpPr>
        <p:spPr bwMode="auto">
          <a:xfrm>
            <a:off x="1905000" y="5410200"/>
            <a:ext cx="5334000" cy="519113"/>
          </a:xfrm>
          <a:prstGeom prst="rect">
            <a:avLst/>
          </a:prstGeom>
          <a:noFill/>
          <a:ln w="9525">
            <a:noFill/>
            <a:miter lim="800000"/>
            <a:headEnd/>
            <a:tailEnd/>
          </a:ln>
        </p:spPr>
        <p:txBody>
          <a:bodyPr>
            <a:spAutoFit/>
          </a:bodyPr>
          <a:lstStyle/>
          <a:p>
            <a:pPr>
              <a:spcBef>
                <a:spcPct val="50000"/>
              </a:spcBef>
            </a:pPr>
            <a:r>
              <a:rPr lang="en-US" sz="2800">
                <a:latin typeface="Monotype Corsiva" pitchFamily="66" charset="0"/>
              </a:rPr>
              <a:t>Easy Ways to Check for Understanding</a:t>
            </a:r>
          </a:p>
        </p:txBody>
      </p:sp>
    </p:spTree>
    <p:custDataLst>
      <p:tags r:id="rId1"/>
    </p:custData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800" decel="100000"/>
                                        <p:tgtEl>
                                          <p:spTgt spid="4100"/>
                                        </p:tgtEl>
                                      </p:cBhvr>
                                    </p:animEffect>
                                    <p:anim calcmode="lin" valueType="num">
                                      <p:cBhvr>
                                        <p:cTn id="8" dur="800" decel="100000" fill="hold"/>
                                        <p:tgtEl>
                                          <p:spTgt spid="4100"/>
                                        </p:tgtEl>
                                        <p:attrNameLst>
                                          <p:attrName>style.rotation</p:attrName>
                                        </p:attrNameLst>
                                      </p:cBhvr>
                                      <p:tavLst>
                                        <p:tav tm="0">
                                          <p:val>
                                            <p:fltVal val="-90"/>
                                          </p:val>
                                        </p:tav>
                                        <p:tav tm="100000">
                                          <p:val>
                                            <p:fltVal val="0"/>
                                          </p:val>
                                        </p:tav>
                                      </p:tavLst>
                                    </p:anim>
                                    <p:anim calcmode="lin" valueType="num">
                                      <p:cBhvr>
                                        <p:cTn id="9" dur="800" decel="100000" fill="hold"/>
                                        <p:tgtEl>
                                          <p:spTgt spid="4100"/>
                                        </p:tgtEl>
                                        <p:attrNameLst>
                                          <p:attrName>ppt_x</p:attrName>
                                        </p:attrNameLst>
                                      </p:cBhvr>
                                      <p:tavLst>
                                        <p:tav tm="0">
                                          <p:val>
                                            <p:strVal val="#ppt_x+0.4"/>
                                          </p:val>
                                        </p:tav>
                                        <p:tav tm="100000">
                                          <p:val>
                                            <p:strVal val="#ppt_x-0.05"/>
                                          </p:val>
                                        </p:tav>
                                      </p:tavLst>
                                    </p:anim>
                                    <p:anim calcmode="lin" valueType="num">
                                      <p:cBhvr>
                                        <p:cTn id="10" dur="800" decel="100000" fill="hold"/>
                                        <p:tgtEl>
                                          <p:spTgt spid="410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0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0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228600" y="685800"/>
            <a:ext cx="9144000" cy="4525963"/>
          </a:xfrm>
        </p:spPr>
        <p:txBody>
          <a:bodyPr/>
          <a:lstStyle/>
          <a:p>
            <a:pPr eaLnBrk="1" hangingPunct="1"/>
            <a:r>
              <a:rPr lang="en-US" sz="3600" b="1" smtClean="0"/>
              <a:t>You have one minute to think about how you might summarize today’s lesson.</a:t>
            </a:r>
          </a:p>
          <a:p>
            <a:pPr eaLnBrk="1" hangingPunct="1"/>
            <a:r>
              <a:rPr lang="en-US" sz="3600" b="1" smtClean="0"/>
              <a:t>Two names will then be drawn and those two people will stand and each give a thirty second summary of the key points of the lesson.</a:t>
            </a:r>
          </a:p>
        </p:txBody>
      </p:sp>
      <p:pic>
        <p:nvPicPr>
          <p:cNvPr id="11267" name="Picture 6"/>
          <p:cNvPicPr>
            <a:picLocks noChangeAspect="1" noChangeArrowheads="1"/>
          </p:cNvPicPr>
          <p:nvPr/>
        </p:nvPicPr>
        <p:blipFill>
          <a:blip r:embed="rId3"/>
          <a:srcRect/>
          <a:stretch>
            <a:fillRect/>
          </a:stretch>
        </p:blipFill>
        <p:spPr bwMode="auto">
          <a:xfrm>
            <a:off x="7734300" y="4495800"/>
            <a:ext cx="800100" cy="1123950"/>
          </a:xfrm>
          <a:prstGeom prst="rect">
            <a:avLst/>
          </a:prstGeom>
          <a:noFill/>
          <a:ln w="9525">
            <a:noFill/>
            <a:miter lim="800000"/>
            <a:headEnd/>
            <a:tailEnd/>
          </a:ln>
        </p:spPr>
      </p:pic>
      <p:pic>
        <p:nvPicPr>
          <p:cNvPr id="11268" name="Picture 7"/>
          <p:cNvPicPr>
            <a:picLocks noChangeAspect="1" noChangeArrowheads="1"/>
          </p:cNvPicPr>
          <p:nvPr/>
        </p:nvPicPr>
        <p:blipFill>
          <a:blip r:embed="rId4"/>
          <a:srcRect/>
          <a:stretch>
            <a:fillRect/>
          </a:stretch>
        </p:blipFill>
        <p:spPr bwMode="auto">
          <a:xfrm>
            <a:off x="6399213" y="4267200"/>
            <a:ext cx="839787" cy="1123950"/>
          </a:xfrm>
          <a:prstGeom prst="rect">
            <a:avLst/>
          </a:prstGeom>
          <a:noFill/>
          <a:ln w="9525">
            <a:noFill/>
            <a:miter lim="800000"/>
            <a:headEnd/>
            <a:tailEnd/>
          </a:ln>
        </p:spPr>
      </p:pic>
      <p:sp>
        <p:nvSpPr>
          <p:cNvPr id="11269" name="Rectangle 8"/>
          <p:cNvSpPr>
            <a:spLocks noChangeArrowheads="1"/>
          </p:cNvSpPr>
          <p:nvPr/>
        </p:nvSpPr>
        <p:spPr bwMode="auto">
          <a:xfrm>
            <a:off x="685800" y="5867400"/>
            <a:ext cx="7947025" cy="457200"/>
          </a:xfrm>
          <a:prstGeom prst="rect">
            <a:avLst/>
          </a:prstGeom>
          <a:noFill/>
          <a:ln w="9525">
            <a:noFill/>
            <a:miter lim="800000"/>
            <a:headEnd/>
            <a:tailEnd/>
          </a:ln>
        </p:spPr>
        <p:txBody>
          <a:bodyPr anchor="ctr">
            <a:spAutoFit/>
          </a:bodyPr>
          <a:lstStyle/>
          <a:p>
            <a:pPr algn="ctr"/>
            <a:r>
              <a:rPr lang="en-US" sz="2400">
                <a:solidFill>
                  <a:srgbClr val="FF0066"/>
                </a:solidFill>
                <a:latin typeface="Monotype Corsiva" pitchFamily="66" charset="0"/>
              </a:rPr>
              <a:t>Summarizing is defined as synthesizing important ideas.</a:t>
            </a:r>
            <a:r>
              <a:rPr lang="en-US">
                <a:solidFill>
                  <a:srgbClr val="FF0066"/>
                </a:solidFill>
              </a:rPr>
              <a:t> – M. McLaughlin</a:t>
            </a:r>
          </a:p>
        </p:txBody>
      </p:sp>
      <p:sp>
        <p:nvSpPr>
          <p:cNvPr id="11270" name="Rectangle 9"/>
          <p:cNvSpPr>
            <a:spLocks noGrp="1" noChangeArrowheads="1"/>
          </p:cNvSpPr>
          <p:nvPr>
            <p:ph type="title"/>
          </p:nvPr>
        </p:nvSpPr>
        <p:spPr>
          <a:xfrm>
            <a:off x="533400" y="-152400"/>
            <a:ext cx="8229600" cy="1143000"/>
          </a:xfrm>
        </p:spPr>
        <p:txBody>
          <a:bodyPr/>
          <a:lstStyle/>
          <a:p>
            <a:pPr eaLnBrk="1" hangingPunct="1"/>
            <a:r>
              <a:rPr lang="en-US" b="1" smtClean="0">
                <a:solidFill>
                  <a:srgbClr val="FF0066"/>
                </a:solidFill>
              </a:rPr>
              <a:t>Draw Two Names</a:t>
            </a:r>
          </a:p>
        </p:txBody>
      </p:sp>
      <p:sp>
        <p:nvSpPr>
          <p:cNvPr id="11271"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304800" y="838200"/>
            <a:ext cx="8839200" cy="4525963"/>
          </a:xfrm>
        </p:spPr>
        <p:txBody>
          <a:bodyPr/>
          <a:lstStyle/>
          <a:p>
            <a:pPr eaLnBrk="1" hangingPunct="1"/>
            <a:r>
              <a:rPr lang="en-US" sz="3600" b="1" smtClean="0"/>
              <a:t>Skim over pgs. _________ in your textbook that you have already read. You will have two minutes to skim. </a:t>
            </a:r>
          </a:p>
          <a:p>
            <a:pPr eaLnBrk="1" hangingPunct="1"/>
            <a:r>
              <a:rPr lang="en-US" sz="3600" b="1" smtClean="0"/>
              <a:t>You now have thirty seconds to tell your partner some key ideas from the book. Then your partner does the same.</a:t>
            </a:r>
          </a:p>
        </p:txBody>
      </p:sp>
      <p:sp>
        <p:nvSpPr>
          <p:cNvPr id="12291" name="Rectangle 4"/>
          <p:cNvSpPr>
            <a:spLocks noGrp="1" noChangeArrowheads="1"/>
          </p:cNvSpPr>
          <p:nvPr>
            <p:ph type="title"/>
          </p:nvPr>
        </p:nvSpPr>
        <p:spPr>
          <a:xfrm>
            <a:off x="457200" y="-76200"/>
            <a:ext cx="8229600" cy="1143000"/>
          </a:xfrm>
          <a:noFill/>
        </p:spPr>
        <p:txBody>
          <a:bodyPr/>
          <a:lstStyle/>
          <a:p>
            <a:pPr eaLnBrk="1" hangingPunct="1"/>
            <a:r>
              <a:rPr lang="en-US" b="1" smtClean="0">
                <a:solidFill>
                  <a:srgbClr val="FF0066"/>
                </a:solidFill>
              </a:rPr>
              <a:t>Chapter Skim</a:t>
            </a:r>
          </a:p>
        </p:txBody>
      </p:sp>
      <p:pic>
        <p:nvPicPr>
          <p:cNvPr id="12292" name="Picture 5"/>
          <p:cNvPicPr>
            <a:picLocks noChangeAspect="1" noChangeArrowheads="1"/>
          </p:cNvPicPr>
          <p:nvPr/>
        </p:nvPicPr>
        <p:blipFill>
          <a:blip r:embed="rId3"/>
          <a:srcRect/>
          <a:stretch>
            <a:fillRect/>
          </a:stretch>
        </p:blipFill>
        <p:spPr bwMode="auto">
          <a:xfrm>
            <a:off x="7543800" y="4724400"/>
            <a:ext cx="1117600" cy="1438275"/>
          </a:xfrm>
          <a:prstGeom prst="rect">
            <a:avLst/>
          </a:prstGeom>
          <a:noFill/>
          <a:ln w="9525">
            <a:noFill/>
            <a:miter lim="800000"/>
            <a:headEnd/>
            <a:tailEnd/>
          </a:ln>
        </p:spPr>
      </p:pic>
      <p:sp>
        <p:nvSpPr>
          <p:cNvPr id="12293" name="Text Box 6"/>
          <p:cNvSpPr txBox="1">
            <a:spLocks noChangeArrowheads="1"/>
          </p:cNvSpPr>
          <p:nvPr/>
        </p:nvSpPr>
        <p:spPr bwMode="auto">
          <a:xfrm>
            <a:off x="381000" y="5410200"/>
            <a:ext cx="77724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Perhaps nobody has changed the course of history as much as the historians. </a:t>
            </a:r>
            <a:r>
              <a:rPr lang="en-US" sz="2400" b="1">
                <a:solidFill>
                  <a:srgbClr val="FF0066"/>
                </a:solidFill>
                <a:latin typeface="Monotype Corsiva" pitchFamily="66" charset="0"/>
              </a:rPr>
              <a:t> </a:t>
            </a:r>
            <a:r>
              <a:rPr lang="en-US">
                <a:solidFill>
                  <a:srgbClr val="FF0066"/>
                </a:solidFill>
              </a:rPr>
              <a:t> ~Franklin P. Jones </a:t>
            </a:r>
          </a:p>
        </p:txBody>
      </p:sp>
      <p:sp>
        <p:nvSpPr>
          <p:cNvPr id="12294"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457200" y="914400"/>
            <a:ext cx="8229600" cy="4525963"/>
          </a:xfrm>
        </p:spPr>
        <p:txBody>
          <a:bodyPr/>
          <a:lstStyle/>
          <a:p>
            <a:pPr eaLnBrk="1" hangingPunct="1"/>
            <a:r>
              <a:rPr lang="en-US" b="1" smtClean="0"/>
              <a:t>Person A will discuss:</a:t>
            </a:r>
          </a:p>
          <a:p>
            <a:pPr eaLnBrk="1" hangingPunct="1">
              <a:buFontTx/>
              <a:buNone/>
            </a:pPr>
            <a:r>
              <a:rPr lang="en-US" b="1" smtClean="0"/>
              <a:t>    ____________________for one minute.</a:t>
            </a:r>
          </a:p>
          <a:p>
            <a:pPr eaLnBrk="1" hangingPunct="1"/>
            <a:r>
              <a:rPr lang="en-US" b="1" smtClean="0"/>
              <a:t>Person B will discuss:</a:t>
            </a:r>
          </a:p>
          <a:p>
            <a:pPr eaLnBrk="1" hangingPunct="1">
              <a:buFontTx/>
              <a:buNone/>
            </a:pPr>
            <a:r>
              <a:rPr lang="en-US" b="1" smtClean="0"/>
              <a:t>    ____________________for one minute.</a:t>
            </a:r>
          </a:p>
          <a:p>
            <a:pPr eaLnBrk="1" hangingPunct="1"/>
            <a:r>
              <a:rPr lang="en-US" b="1" smtClean="0"/>
              <a:t>Be prepared to share with the group.</a:t>
            </a:r>
          </a:p>
          <a:p>
            <a:pPr eaLnBrk="1" hangingPunct="1">
              <a:buFontTx/>
              <a:buNone/>
            </a:pPr>
            <a:r>
              <a:rPr lang="en-US" smtClean="0"/>
              <a:t>    </a:t>
            </a:r>
          </a:p>
          <a:p>
            <a:pPr eaLnBrk="1" hangingPunct="1">
              <a:buFontTx/>
              <a:buNone/>
            </a:pPr>
            <a:endParaRPr lang="en-US" smtClean="0"/>
          </a:p>
        </p:txBody>
      </p:sp>
      <p:sp>
        <p:nvSpPr>
          <p:cNvPr id="13315" name="Rectangle 4"/>
          <p:cNvSpPr>
            <a:spLocks noGrp="1" noChangeArrowheads="1"/>
          </p:cNvSpPr>
          <p:nvPr>
            <p:ph type="title"/>
          </p:nvPr>
        </p:nvSpPr>
        <p:spPr>
          <a:xfrm>
            <a:off x="457200" y="-76200"/>
            <a:ext cx="8229600" cy="1143000"/>
          </a:xfrm>
          <a:noFill/>
        </p:spPr>
        <p:txBody>
          <a:bodyPr/>
          <a:lstStyle/>
          <a:p>
            <a:pPr eaLnBrk="1" hangingPunct="1"/>
            <a:r>
              <a:rPr lang="en-US" b="1" smtClean="0">
                <a:solidFill>
                  <a:srgbClr val="FF0066"/>
                </a:solidFill>
              </a:rPr>
              <a:t>Pair Share</a:t>
            </a:r>
          </a:p>
        </p:txBody>
      </p:sp>
      <p:pic>
        <p:nvPicPr>
          <p:cNvPr id="13316" name="Picture 5"/>
          <p:cNvPicPr>
            <a:picLocks noChangeAspect="1" noChangeArrowheads="1"/>
          </p:cNvPicPr>
          <p:nvPr/>
        </p:nvPicPr>
        <p:blipFill>
          <a:blip r:embed="rId3"/>
          <a:srcRect/>
          <a:stretch>
            <a:fillRect/>
          </a:stretch>
        </p:blipFill>
        <p:spPr bwMode="auto">
          <a:xfrm>
            <a:off x="3495675" y="4191000"/>
            <a:ext cx="2143125" cy="1552575"/>
          </a:xfrm>
          <a:prstGeom prst="rect">
            <a:avLst/>
          </a:prstGeom>
          <a:noFill/>
          <a:ln w="9525">
            <a:noFill/>
            <a:miter lim="800000"/>
            <a:headEnd/>
            <a:tailEnd/>
          </a:ln>
        </p:spPr>
      </p:pic>
      <p:sp>
        <p:nvSpPr>
          <p:cNvPr id="13317" name="Text Box 6"/>
          <p:cNvSpPr txBox="1">
            <a:spLocks noChangeArrowheads="1"/>
          </p:cNvSpPr>
          <p:nvPr/>
        </p:nvSpPr>
        <p:spPr bwMode="auto">
          <a:xfrm>
            <a:off x="1066800" y="5867400"/>
            <a:ext cx="6934200" cy="457200"/>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The biggest enemy to learning is the talking teacher.</a:t>
            </a:r>
            <a:r>
              <a:rPr lang="en-US"/>
              <a:t> </a:t>
            </a:r>
            <a:r>
              <a:rPr lang="en-US">
                <a:solidFill>
                  <a:srgbClr val="FF0066"/>
                </a:solidFill>
              </a:rPr>
              <a:t>- John Holt</a:t>
            </a:r>
            <a:r>
              <a:rPr lang="en-US"/>
              <a:t> </a:t>
            </a:r>
          </a:p>
        </p:txBody>
      </p:sp>
      <p:sp>
        <p:nvSpPr>
          <p:cNvPr id="13318"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0" y="838200"/>
            <a:ext cx="9144000" cy="4525963"/>
          </a:xfrm>
        </p:spPr>
        <p:txBody>
          <a:bodyPr/>
          <a:lstStyle/>
          <a:p>
            <a:pPr eaLnBrk="1" hangingPunct="1"/>
            <a:r>
              <a:rPr lang="en-US" b="1" smtClean="0"/>
              <a:t>Simon say - tap your head if you  understood _________ from today’s lesson.</a:t>
            </a:r>
          </a:p>
          <a:p>
            <a:pPr eaLnBrk="1" hangingPunct="1"/>
            <a:r>
              <a:rPr lang="en-US" b="1" smtClean="0"/>
              <a:t>Simon says - hold your arms up if you didn’t understand ________.</a:t>
            </a:r>
          </a:p>
          <a:p>
            <a:pPr eaLnBrk="1" hangingPunct="1"/>
            <a:r>
              <a:rPr lang="en-US" b="1" smtClean="0"/>
              <a:t>Simon says – turn around if you understood ________.</a:t>
            </a:r>
          </a:p>
          <a:p>
            <a:pPr eaLnBrk="1" hangingPunct="1"/>
            <a:r>
              <a:rPr lang="en-US" b="1" smtClean="0"/>
              <a:t>Simon says – flap your arms if </a:t>
            </a:r>
          </a:p>
          <a:p>
            <a:pPr eaLnBrk="1" hangingPunct="1">
              <a:buFontTx/>
              <a:buNone/>
            </a:pPr>
            <a:r>
              <a:rPr lang="en-US" b="1" smtClean="0"/>
              <a:t>   you know what _____ means.</a:t>
            </a:r>
          </a:p>
        </p:txBody>
      </p:sp>
      <p:pic>
        <p:nvPicPr>
          <p:cNvPr id="14339" name="Picture 5"/>
          <p:cNvPicPr>
            <a:picLocks noChangeAspect="1" noChangeArrowheads="1"/>
          </p:cNvPicPr>
          <p:nvPr/>
        </p:nvPicPr>
        <p:blipFill>
          <a:blip r:embed="rId3"/>
          <a:srcRect/>
          <a:stretch>
            <a:fillRect/>
          </a:stretch>
        </p:blipFill>
        <p:spPr bwMode="auto">
          <a:xfrm>
            <a:off x="6518275" y="3733800"/>
            <a:ext cx="2320925" cy="2547938"/>
          </a:xfrm>
          <a:prstGeom prst="rect">
            <a:avLst/>
          </a:prstGeom>
          <a:noFill/>
          <a:ln w="9525">
            <a:noFill/>
            <a:miter lim="800000"/>
            <a:headEnd/>
            <a:tailEnd/>
          </a:ln>
        </p:spPr>
      </p:pic>
      <p:pic>
        <p:nvPicPr>
          <p:cNvPr id="14340" name="Picture 6"/>
          <p:cNvPicPr>
            <a:picLocks noChangeAspect="1" noChangeArrowheads="1"/>
          </p:cNvPicPr>
          <p:nvPr/>
        </p:nvPicPr>
        <p:blipFill>
          <a:blip r:embed="rId4"/>
          <a:srcRect/>
          <a:stretch>
            <a:fillRect/>
          </a:stretch>
        </p:blipFill>
        <p:spPr bwMode="auto">
          <a:xfrm>
            <a:off x="6248400" y="5715000"/>
            <a:ext cx="1219200" cy="688975"/>
          </a:xfrm>
          <a:prstGeom prst="rect">
            <a:avLst/>
          </a:prstGeom>
          <a:noFill/>
          <a:ln w="9525">
            <a:noFill/>
            <a:miter lim="800000"/>
            <a:headEnd/>
            <a:tailEnd/>
          </a:ln>
        </p:spPr>
      </p:pic>
      <p:sp>
        <p:nvSpPr>
          <p:cNvPr id="14341" name="Rectangle 7"/>
          <p:cNvSpPr>
            <a:spLocks noChangeArrowheads="1"/>
          </p:cNvSpPr>
          <p:nvPr/>
        </p:nvSpPr>
        <p:spPr bwMode="auto">
          <a:xfrm>
            <a:off x="228600" y="5562600"/>
            <a:ext cx="5819775"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To know nothing of what happened before you were </a:t>
            </a:r>
          </a:p>
          <a:p>
            <a:r>
              <a:rPr lang="en-US" sz="2400">
                <a:solidFill>
                  <a:srgbClr val="FF0066"/>
                </a:solidFill>
                <a:latin typeface="Monotype Corsiva" pitchFamily="66" charset="0"/>
              </a:rPr>
              <a:t>born is to remain forever a child. </a:t>
            </a:r>
            <a:r>
              <a:rPr lang="en-US">
                <a:solidFill>
                  <a:srgbClr val="FF0066"/>
                </a:solidFill>
              </a:rPr>
              <a:t>- Cicero</a:t>
            </a:r>
            <a:endParaRPr lang="en-US" sz="2400">
              <a:solidFill>
                <a:srgbClr val="FF0066"/>
              </a:solidFill>
              <a:latin typeface="Monotype Corsiva" pitchFamily="66" charset="0"/>
            </a:endParaRPr>
          </a:p>
        </p:txBody>
      </p:sp>
      <p:sp>
        <p:nvSpPr>
          <p:cNvPr id="14342" name="Rectangle 9"/>
          <p:cNvSpPr>
            <a:spLocks noGrp="1" noChangeArrowheads="1"/>
          </p:cNvSpPr>
          <p:nvPr>
            <p:ph type="title"/>
          </p:nvPr>
        </p:nvSpPr>
        <p:spPr>
          <a:xfrm>
            <a:off x="533400" y="0"/>
            <a:ext cx="8229600" cy="1143000"/>
          </a:xfrm>
        </p:spPr>
        <p:txBody>
          <a:bodyPr/>
          <a:lstStyle/>
          <a:p>
            <a:pPr eaLnBrk="1" hangingPunct="1"/>
            <a:r>
              <a:rPr lang="en-US" b="1" smtClean="0">
                <a:solidFill>
                  <a:srgbClr val="FF0066"/>
                </a:solidFill>
              </a:rPr>
              <a:t>Simon Says for Big Kids</a:t>
            </a:r>
          </a:p>
        </p:txBody>
      </p:sp>
      <p:sp>
        <p:nvSpPr>
          <p:cNvPr id="14343"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152400" y="685800"/>
            <a:ext cx="8991600" cy="4525963"/>
          </a:xfrm>
        </p:spPr>
        <p:txBody>
          <a:bodyPr/>
          <a:lstStyle/>
          <a:p>
            <a:pPr eaLnBrk="1" hangingPunct="1"/>
            <a:r>
              <a:rPr lang="en-US" smtClean="0"/>
              <a:t>Write a “big idea” for the unit we’ve been studying. </a:t>
            </a:r>
          </a:p>
          <a:p>
            <a:pPr eaLnBrk="1" hangingPunct="1"/>
            <a:r>
              <a:rPr lang="en-US" smtClean="0"/>
              <a:t>Big ideas are not specific to just any one unit and can also apply today. </a:t>
            </a:r>
          </a:p>
        </p:txBody>
      </p:sp>
      <p:sp>
        <p:nvSpPr>
          <p:cNvPr id="15363" name="Rectangle 4"/>
          <p:cNvSpPr>
            <a:spLocks noGrp="1" noChangeArrowheads="1"/>
          </p:cNvSpPr>
          <p:nvPr>
            <p:ph type="title"/>
          </p:nvPr>
        </p:nvSpPr>
        <p:spPr>
          <a:xfrm>
            <a:off x="457200" y="-152400"/>
            <a:ext cx="8229600" cy="1143000"/>
          </a:xfrm>
          <a:noFill/>
        </p:spPr>
        <p:txBody>
          <a:bodyPr/>
          <a:lstStyle/>
          <a:p>
            <a:pPr eaLnBrk="1" hangingPunct="1"/>
            <a:r>
              <a:rPr lang="en-US" b="1" smtClean="0">
                <a:solidFill>
                  <a:srgbClr val="FF0066"/>
                </a:solidFill>
              </a:rPr>
              <a:t>Big Idea</a:t>
            </a:r>
          </a:p>
        </p:txBody>
      </p:sp>
      <p:pic>
        <p:nvPicPr>
          <p:cNvPr id="15364" name="Picture 5"/>
          <p:cNvPicPr>
            <a:picLocks noChangeAspect="1" noChangeArrowheads="1"/>
          </p:cNvPicPr>
          <p:nvPr/>
        </p:nvPicPr>
        <p:blipFill>
          <a:blip r:embed="rId3"/>
          <a:srcRect b="23334"/>
          <a:stretch>
            <a:fillRect/>
          </a:stretch>
        </p:blipFill>
        <p:spPr bwMode="auto">
          <a:xfrm>
            <a:off x="1143000" y="4800600"/>
            <a:ext cx="6858000" cy="982663"/>
          </a:xfrm>
          <a:prstGeom prst="rect">
            <a:avLst/>
          </a:prstGeom>
          <a:noFill/>
          <a:ln w="9525">
            <a:noFill/>
            <a:miter lim="800000"/>
            <a:headEnd/>
            <a:tailEnd/>
          </a:ln>
        </p:spPr>
      </p:pic>
      <p:sp>
        <p:nvSpPr>
          <p:cNvPr id="15365" name="Text Box 6"/>
          <p:cNvSpPr txBox="1">
            <a:spLocks noChangeArrowheads="1"/>
          </p:cNvSpPr>
          <p:nvPr/>
        </p:nvSpPr>
        <p:spPr bwMode="auto">
          <a:xfrm>
            <a:off x="228600" y="2743200"/>
            <a:ext cx="8610600" cy="2017713"/>
          </a:xfrm>
          <a:prstGeom prst="rect">
            <a:avLst/>
          </a:prstGeom>
          <a:noFill/>
          <a:ln w="9525">
            <a:noFill/>
            <a:miter lim="800000"/>
            <a:headEnd/>
            <a:tailEnd/>
          </a:ln>
        </p:spPr>
        <p:txBody>
          <a:bodyPr>
            <a:spAutoFit/>
          </a:bodyPr>
          <a:lstStyle/>
          <a:p>
            <a:pPr>
              <a:spcBef>
                <a:spcPct val="50000"/>
              </a:spcBef>
            </a:pPr>
            <a:r>
              <a:rPr lang="en-US" u="sng"/>
              <a:t>Examples</a:t>
            </a:r>
          </a:p>
          <a:p>
            <a:pPr>
              <a:spcBef>
                <a:spcPct val="50000"/>
              </a:spcBef>
            </a:pPr>
            <a:r>
              <a:rPr lang="en-US"/>
              <a:t>Trade and land disputes sometimes arise between two countries.</a:t>
            </a:r>
          </a:p>
          <a:p>
            <a:pPr>
              <a:spcBef>
                <a:spcPct val="50000"/>
              </a:spcBef>
            </a:pPr>
            <a:r>
              <a:rPr lang="en-US"/>
              <a:t>New technology often makes people’s lives easier.</a:t>
            </a:r>
          </a:p>
          <a:p>
            <a:pPr>
              <a:spcBef>
                <a:spcPct val="50000"/>
              </a:spcBef>
            </a:pPr>
            <a:r>
              <a:rPr lang="en-US"/>
              <a:t>People rebel against their government when they are oppressed.</a:t>
            </a:r>
          </a:p>
          <a:p>
            <a:pPr>
              <a:spcBef>
                <a:spcPct val="50000"/>
              </a:spcBef>
            </a:pPr>
            <a:r>
              <a:rPr lang="en-US"/>
              <a:t>Citizens in a country might disagree about their country’s policies.</a:t>
            </a:r>
          </a:p>
        </p:txBody>
      </p:sp>
      <p:sp>
        <p:nvSpPr>
          <p:cNvPr id="15366" name="Text Box 7"/>
          <p:cNvSpPr txBox="1">
            <a:spLocks noChangeArrowheads="1"/>
          </p:cNvSpPr>
          <p:nvPr/>
        </p:nvSpPr>
        <p:spPr bwMode="auto">
          <a:xfrm>
            <a:off x="76200" y="5791200"/>
            <a:ext cx="9144000" cy="100647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Big ideas are at the core of the subject. They are broad, abstract, and timeless</a:t>
            </a:r>
            <a:r>
              <a:rPr lang="en-US" sz="1200">
                <a:solidFill>
                  <a:srgbClr val="FF0066"/>
                </a:solidFill>
                <a:latin typeface="Monotype Corsiva" pitchFamily="66" charset="0"/>
              </a:rPr>
              <a:t>.                     									</a:t>
            </a:r>
            <a:r>
              <a:rPr lang="en-US">
                <a:solidFill>
                  <a:srgbClr val="FF0066"/>
                </a:solidFill>
              </a:rPr>
              <a:t>- Wiggins	</a:t>
            </a:r>
            <a:r>
              <a:rPr lang="en-US" sz="1200">
                <a:solidFill>
                  <a:srgbClr val="FF0066"/>
                </a:solidFill>
                <a:latin typeface="Monotype Corsiva" pitchFamily="66" charset="0"/>
              </a:rPr>
              <a:t>				</a:t>
            </a:r>
            <a:endParaRPr lang="en-US">
              <a:solidFill>
                <a:srgbClr val="FF0066"/>
              </a:solidFill>
            </a:endParaRPr>
          </a:p>
        </p:txBody>
      </p:sp>
      <p:sp>
        <p:nvSpPr>
          <p:cNvPr id="15367" name="Text Box 8"/>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6"/>
          <p:cNvGrpSpPr>
            <a:grpSpLocks/>
          </p:cNvGrpSpPr>
          <p:nvPr/>
        </p:nvGrpSpPr>
        <p:grpSpPr bwMode="auto">
          <a:xfrm>
            <a:off x="152400" y="3505200"/>
            <a:ext cx="4038600" cy="1960563"/>
            <a:chOff x="1440" y="1584"/>
            <a:chExt cx="3072" cy="1715"/>
          </a:xfrm>
        </p:grpSpPr>
        <p:pic>
          <p:nvPicPr>
            <p:cNvPr id="16393" name="Picture 4"/>
            <p:cNvPicPr>
              <a:picLocks noChangeAspect="1" noChangeArrowheads="1"/>
            </p:cNvPicPr>
            <p:nvPr/>
          </p:nvPicPr>
          <p:blipFill>
            <a:blip r:embed="rId3"/>
            <a:srcRect/>
            <a:stretch>
              <a:fillRect/>
            </a:stretch>
          </p:blipFill>
          <p:spPr bwMode="auto">
            <a:xfrm>
              <a:off x="1440" y="1584"/>
              <a:ext cx="3072" cy="1715"/>
            </a:xfrm>
            <a:prstGeom prst="rect">
              <a:avLst/>
            </a:prstGeom>
            <a:noFill/>
            <a:ln w="9525">
              <a:noFill/>
              <a:miter lim="800000"/>
              <a:headEnd/>
              <a:tailEnd/>
            </a:ln>
          </p:spPr>
        </p:pic>
        <p:sp>
          <p:nvSpPr>
            <p:cNvPr id="16394" name="Rectangle 5"/>
            <p:cNvSpPr>
              <a:spLocks noChangeArrowheads="1"/>
            </p:cNvSpPr>
            <p:nvPr/>
          </p:nvSpPr>
          <p:spPr bwMode="auto">
            <a:xfrm>
              <a:off x="2640" y="2544"/>
              <a:ext cx="720" cy="14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6387" name="Rectangle 8"/>
          <p:cNvSpPr>
            <a:spLocks noGrp="1" noChangeArrowheads="1"/>
          </p:cNvSpPr>
          <p:nvPr>
            <p:ph type="title"/>
          </p:nvPr>
        </p:nvSpPr>
        <p:spPr>
          <a:xfrm>
            <a:off x="457200" y="76200"/>
            <a:ext cx="8229600" cy="1143000"/>
          </a:xfrm>
          <a:noFill/>
        </p:spPr>
        <p:txBody>
          <a:bodyPr/>
          <a:lstStyle/>
          <a:p>
            <a:pPr eaLnBrk="1" hangingPunct="1"/>
            <a:r>
              <a:rPr lang="en-US" b="1" smtClean="0">
                <a:solidFill>
                  <a:srgbClr val="FF0066"/>
                </a:solidFill>
              </a:rPr>
              <a:t>Cause/Effect</a:t>
            </a:r>
          </a:p>
        </p:txBody>
      </p:sp>
      <p:sp>
        <p:nvSpPr>
          <p:cNvPr id="16388" name="Text Box 9"/>
          <p:cNvSpPr txBox="1">
            <a:spLocks noChangeArrowheads="1"/>
          </p:cNvSpPr>
          <p:nvPr/>
        </p:nvSpPr>
        <p:spPr bwMode="auto">
          <a:xfrm>
            <a:off x="762000" y="1676400"/>
            <a:ext cx="7315200" cy="366713"/>
          </a:xfrm>
          <a:prstGeom prst="rect">
            <a:avLst/>
          </a:prstGeom>
          <a:noFill/>
          <a:ln w="9525">
            <a:noFill/>
            <a:miter lim="800000"/>
            <a:headEnd/>
            <a:tailEnd/>
          </a:ln>
        </p:spPr>
        <p:txBody>
          <a:bodyPr>
            <a:spAutoFit/>
          </a:bodyPr>
          <a:lstStyle/>
          <a:p>
            <a:pPr>
              <a:spcBef>
                <a:spcPct val="50000"/>
              </a:spcBef>
              <a:buFontTx/>
              <a:buChar char="•"/>
            </a:pPr>
            <a:endParaRPr lang="en-US"/>
          </a:p>
        </p:txBody>
      </p:sp>
      <p:sp>
        <p:nvSpPr>
          <p:cNvPr id="16389" name="Rectangle 10"/>
          <p:cNvSpPr>
            <a:spLocks noGrp="1" noChangeArrowheads="1"/>
          </p:cNvSpPr>
          <p:nvPr>
            <p:ph type="body" idx="1"/>
          </p:nvPr>
        </p:nvSpPr>
        <p:spPr>
          <a:xfrm>
            <a:off x="152400" y="990600"/>
            <a:ext cx="8991600" cy="4525963"/>
          </a:xfrm>
          <a:noFill/>
        </p:spPr>
        <p:txBody>
          <a:bodyPr/>
          <a:lstStyle/>
          <a:p>
            <a:pPr eaLnBrk="1" hangingPunct="1"/>
            <a:r>
              <a:rPr lang="en-US" sz="3600" b="1" smtClean="0"/>
              <a:t>Make a graphic organizer like one of those below to show the causes and effects for _____________________.</a:t>
            </a:r>
          </a:p>
        </p:txBody>
      </p:sp>
      <p:sp>
        <p:nvSpPr>
          <p:cNvPr id="16390" name="Text Box 11"/>
          <p:cNvSpPr txBox="1">
            <a:spLocks noChangeArrowheads="1"/>
          </p:cNvSpPr>
          <p:nvPr/>
        </p:nvSpPr>
        <p:spPr bwMode="auto">
          <a:xfrm>
            <a:off x="533400" y="5897563"/>
            <a:ext cx="83820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The causes of events are ever more interesting than the events themselves.</a:t>
            </a:r>
            <a:r>
              <a:rPr lang="en-US" sz="2400"/>
              <a:t> 								</a:t>
            </a:r>
            <a:r>
              <a:rPr lang="en-US">
                <a:solidFill>
                  <a:srgbClr val="FF0066"/>
                </a:solidFill>
              </a:rPr>
              <a:t>~Cicero </a:t>
            </a:r>
          </a:p>
        </p:txBody>
      </p:sp>
      <p:pic>
        <p:nvPicPr>
          <p:cNvPr id="16391" name="Picture 12"/>
          <p:cNvPicPr>
            <a:picLocks noChangeAspect="1" noChangeArrowheads="1"/>
          </p:cNvPicPr>
          <p:nvPr/>
        </p:nvPicPr>
        <p:blipFill>
          <a:blip r:embed="rId4"/>
          <a:srcRect b="22414"/>
          <a:stretch>
            <a:fillRect/>
          </a:stretch>
        </p:blipFill>
        <p:spPr bwMode="auto">
          <a:xfrm>
            <a:off x="4495800" y="3657600"/>
            <a:ext cx="4629150" cy="1714500"/>
          </a:xfrm>
          <a:prstGeom prst="rect">
            <a:avLst/>
          </a:prstGeom>
          <a:noFill/>
          <a:ln w="9525">
            <a:noFill/>
            <a:miter lim="800000"/>
            <a:headEnd/>
            <a:tailEnd/>
          </a:ln>
        </p:spPr>
      </p:pic>
      <p:sp>
        <p:nvSpPr>
          <p:cNvPr id="16392" name="Text Box 13"/>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28600"/>
            <a:ext cx="8229600" cy="1143000"/>
          </a:xfrm>
        </p:spPr>
        <p:txBody>
          <a:bodyPr/>
          <a:lstStyle/>
          <a:p>
            <a:pPr eaLnBrk="1" hangingPunct="1"/>
            <a:r>
              <a:rPr lang="en-US" b="1" smtClean="0">
                <a:solidFill>
                  <a:srgbClr val="FF0066"/>
                </a:solidFill>
              </a:rPr>
              <a:t>History Dice</a:t>
            </a:r>
          </a:p>
        </p:txBody>
      </p:sp>
      <p:sp>
        <p:nvSpPr>
          <p:cNvPr id="17411" name="Rectangle 3"/>
          <p:cNvSpPr>
            <a:spLocks noGrp="1" noChangeArrowheads="1"/>
          </p:cNvSpPr>
          <p:nvPr>
            <p:ph type="body" idx="1"/>
          </p:nvPr>
        </p:nvSpPr>
        <p:spPr>
          <a:xfrm>
            <a:off x="0" y="609600"/>
            <a:ext cx="9144000" cy="4525963"/>
          </a:xfrm>
        </p:spPr>
        <p:txBody>
          <a:bodyPr/>
          <a:lstStyle/>
          <a:p>
            <a:pPr eaLnBrk="1" hangingPunct="1">
              <a:lnSpc>
                <a:spcPct val="90000"/>
              </a:lnSpc>
            </a:pPr>
            <a:r>
              <a:rPr lang="en-US" sz="3000" b="1" smtClean="0"/>
              <a:t>Decide which person is “even” and which person is “odd.”</a:t>
            </a:r>
          </a:p>
          <a:p>
            <a:pPr eaLnBrk="1" hangingPunct="1">
              <a:lnSpc>
                <a:spcPct val="90000"/>
              </a:lnSpc>
            </a:pPr>
            <a:r>
              <a:rPr lang="en-US" sz="3000" b="1" smtClean="0"/>
              <a:t>The teachers asks a questions and you and your partner discuss how to respond. </a:t>
            </a:r>
          </a:p>
          <a:p>
            <a:pPr eaLnBrk="1" hangingPunct="1">
              <a:lnSpc>
                <a:spcPct val="90000"/>
              </a:lnSpc>
            </a:pPr>
            <a:r>
              <a:rPr lang="en-US" sz="3000" b="1" smtClean="0"/>
              <a:t>The teacher rolls the dice. If it’s an even number the “even” people stand and the teacher calls on someone to respond. If an odd number is rolled, the “odd” people stand.</a:t>
            </a:r>
          </a:p>
          <a:p>
            <a:pPr eaLnBrk="1" hangingPunct="1">
              <a:lnSpc>
                <a:spcPct val="90000"/>
              </a:lnSpc>
            </a:pPr>
            <a:endParaRPr lang="en-US" b="1" smtClean="0"/>
          </a:p>
        </p:txBody>
      </p:sp>
      <p:pic>
        <p:nvPicPr>
          <p:cNvPr id="17412" name="Picture 4"/>
          <p:cNvPicPr>
            <a:picLocks noChangeAspect="1" noChangeArrowheads="1"/>
          </p:cNvPicPr>
          <p:nvPr/>
        </p:nvPicPr>
        <p:blipFill>
          <a:blip r:embed="rId3"/>
          <a:srcRect/>
          <a:stretch>
            <a:fillRect/>
          </a:stretch>
        </p:blipFill>
        <p:spPr bwMode="auto">
          <a:xfrm>
            <a:off x="7467600" y="4191000"/>
            <a:ext cx="1295400" cy="1295400"/>
          </a:xfrm>
          <a:prstGeom prst="rect">
            <a:avLst/>
          </a:prstGeom>
          <a:noFill/>
          <a:ln w="9525">
            <a:noFill/>
            <a:miter lim="800000"/>
            <a:headEnd/>
            <a:tailEnd/>
          </a:ln>
        </p:spPr>
      </p:pic>
      <p:sp>
        <p:nvSpPr>
          <p:cNvPr id="17413" name="Rectangle 5"/>
          <p:cNvSpPr>
            <a:spLocks noChangeArrowheads="1"/>
          </p:cNvSpPr>
          <p:nvPr/>
        </p:nvSpPr>
        <p:spPr bwMode="auto">
          <a:xfrm>
            <a:off x="152400" y="5486400"/>
            <a:ext cx="8743950" cy="118745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It must be remembered that the purpose of education is not to fill the minds of </a:t>
            </a:r>
          </a:p>
          <a:p>
            <a:r>
              <a:rPr lang="en-US" sz="2400">
                <a:solidFill>
                  <a:srgbClr val="FF0066"/>
                </a:solidFill>
                <a:latin typeface="Monotype Corsiva" pitchFamily="66" charset="0"/>
              </a:rPr>
              <a:t>students with facts... it is to teach them to think, if that is possible, and always </a:t>
            </a:r>
          </a:p>
          <a:p>
            <a:r>
              <a:rPr lang="en-US" sz="2400">
                <a:solidFill>
                  <a:srgbClr val="FF0066"/>
                </a:solidFill>
                <a:latin typeface="Monotype Corsiva" pitchFamily="66" charset="0"/>
              </a:rPr>
              <a:t>to think for themselves.</a:t>
            </a:r>
            <a:r>
              <a:rPr lang="en-US">
                <a:solidFill>
                  <a:srgbClr val="FF0066"/>
                </a:solidFill>
              </a:rPr>
              <a:t> </a:t>
            </a:r>
            <a:r>
              <a:rPr lang="en-US" b="1" i="1">
                <a:solidFill>
                  <a:srgbClr val="FF0066"/>
                </a:solidFill>
              </a:rPr>
              <a:t> - Robert Hutchins</a:t>
            </a:r>
            <a:r>
              <a:rPr lang="en-US">
                <a:solidFill>
                  <a:srgbClr val="FF0066"/>
                </a:solidFill>
              </a:rPr>
              <a:t> </a:t>
            </a:r>
          </a:p>
        </p:txBody>
      </p:sp>
      <p:pic>
        <p:nvPicPr>
          <p:cNvPr id="17414" name="Picture 6"/>
          <p:cNvPicPr>
            <a:picLocks noChangeAspect="1" noChangeArrowheads="1"/>
          </p:cNvPicPr>
          <p:nvPr/>
        </p:nvPicPr>
        <p:blipFill>
          <a:blip r:embed="rId4"/>
          <a:srcRect/>
          <a:stretch>
            <a:fillRect/>
          </a:stretch>
        </p:blipFill>
        <p:spPr bwMode="auto">
          <a:xfrm>
            <a:off x="5029200" y="4267200"/>
            <a:ext cx="1981200" cy="1157288"/>
          </a:xfrm>
          <a:prstGeom prst="rect">
            <a:avLst/>
          </a:prstGeom>
          <a:noFill/>
          <a:ln w="9525">
            <a:noFill/>
            <a:miter lim="800000"/>
            <a:headEnd/>
            <a:tailEnd/>
          </a:ln>
        </p:spPr>
      </p:pic>
      <p:pic>
        <p:nvPicPr>
          <p:cNvPr id="17415" name="Picture 7"/>
          <p:cNvPicPr>
            <a:picLocks noChangeAspect="1" noChangeArrowheads="1"/>
          </p:cNvPicPr>
          <p:nvPr/>
        </p:nvPicPr>
        <p:blipFill>
          <a:blip r:embed="rId5"/>
          <a:srcRect/>
          <a:stretch>
            <a:fillRect/>
          </a:stretch>
        </p:blipFill>
        <p:spPr bwMode="auto">
          <a:xfrm>
            <a:off x="990600" y="4191000"/>
            <a:ext cx="1257300" cy="1257300"/>
          </a:xfrm>
          <a:prstGeom prst="rect">
            <a:avLst/>
          </a:prstGeom>
          <a:noFill/>
          <a:ln w="9525">
            <a:noFill/>
            <a:miter lim="800000"/>
            <a:headEnd/>
            <a:tailEnd/>
          </a:ln>
        </p:spPr>
      </p:pic>
      <p:pic>
        <p:nvPicPr>
          <p:cNvPr id="17416" name="Picture 8"/>
          <p:cNvPicPr>
            <a:picLocks noChangeAspect="1" noChangeArrowheads="1"/>
          </p:cNvPicPr>
          <p:nvPr/>
        </p:nvPicPr>
        <p:blipFill>
          <a:blip r:embed="rId6"/>
          <a:srcRect/>
          <a:stretch>
            <a:fillRect/>
          </a:stretch>
        </p:blipFill>
        <p:spPr bwMode="auto">
          <a:xfrm>
            <a:off x="3048000" y="4267200"/>
            <a:ext cx="1524000" cy="1173163"/>
          </a:xfrm>
          <a:prstGeom prst="rect">
            <a:avLst/>
          </a:prstGeom>
          <a:noFill/>
          <a:ln w="9525">
            <a:noFill/>
            <a:miter lim="800000"/>
            <a:headEnd/>
            <a:tailEnd/>
          </a:ln>
        </p:spPr>
      </p:pic>
      <p:sp>
        <p:nvSpPr>
          <p:cNvPr id="17417" name="Text Box 9"/>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1"/>
          </p:nvPr>
        </p:nvSpPr>
        <p:spPr>
          <a:xfrm>
            <a:off x="0" y="838200"/>
            <a:ext cx="9144000" cy="4525963"/>
          </a:xfrm>
        </p:spPr>
        <p:txBody>
          <a:bodyPr/>
          <a:lstStyle/>
          <a:p>
            <a:pPr eaLnBrk="1" hangingPunct="1">
              <a:lnSpc>
                <a:spcPct val="80000"/>
              </a:lnSpc>
            </a:pPr>
            <a:r>
              <a:rPr lang="en-US" sz="2400" b="1" smtClean="0"/>
              <a:t>Respond to the following statements about your learning by ranking each statement a 1 through 5 with “5” being totally true and “1” not true at all.</a:t>
            </a:r>
          </a:p>
          <a:p>
            <a:pPr eaLnBrk="1" hangingPunct="1">
              <a:lnSpc>
                <a:spcPct val="80000"/>
              </a:lnSpc>
              <a:buFontTx/>
              <a:buNone/>
            </a:pPr>
            <a:r>
              <a:rPr lang="en-US" sz="2400" b="1" smtClean="0"/>
              <a:t>	</a:t>
            </a:r>
          </a:p>
          <a:p>
            <a:pPr eaLnBrk="1" hangingPunct="1">
              <a:lnSpc>
                <a:spcPct val="80000"/>
              </a:lnSpc>
              <a:buFontTx/>
              <a:buNone/>
            </a:pPr>
            <a:r>
              <a:rPr lang="en-US" sz="2400" b="1" smtClean="0"/>
              <a:t>	A. I totally understand everything in this class.</a:t>
            </a:r>
          </a:p>
          <a:p>
            <a:pPr eaLnBrk="1" hangingPunct="1">
              <a:lnSpc>
                <a:spcPct val="80000"/>
              </a:lnSpc>
              <a:buFontTx/>
              <a:buNone/>
            </a:pPr>
            <a:r>
              <a:rPr lang="en-US" sz="2400" b="1" smtClean="0"/>
              <a:t>	B. Reading the textbook really helps me understand.</a:t>
            </a:r>
          </a:p>
          <a:p>
            <a:pPr eaLnBrk="1" hangingPunct="1">
              <a:lnSpc>
                <a:spcPct val="80000"/>
              </a:lnSpc>
              <a:buFontTx/>
              <a:buNone/>
            </a:pPr>
            <a:r>
              <a:rPr lang="en-US" sz="2400" b="1" smtClean="0"/>
              <a:t>	C. Listening in class is easy for me and helps me.</a:t>
            </a:r>
          </a:p>
          <a:p>
            <a:pPr eaLnBrk="1" hangingPunct="1">
              <a:lnSpc>
                <a:spcPct val="80000"/>
              </a:lnSpc>
              <a:buFontTx/>
              <a:buNone/>
            </a:pPr>
            <a:r>
              <a:rPr lang="en-US" sz="2400" b="1" smtClean="0"/>
              <a:t>	D. I put a lot of effort into this class.</a:t>
            </a:r>
          </a:p>
          <a:p>
            <a:pPr eaLnBrk="1" hangingPunct="1">
              <a:lnSpc>
                <a:spcPct val="80000"/>
              </a:lnSpc>
              <a:buFontTx/>
              <a:buNone/>
            </a:pPr>
            <a:r>
              <a:rPr lang="en-US" sz="2400" b="1" smtClean="0"/>
              <a:t>	E. Being able to talk about the ideas with others helps 	me.</a:t>
            </a:r>
          </a:p>
          <a:p>
            <a:pPr eaLnBrk="1" hangingPunct="1">
              <a:lnSpc>
                <a:spcPct val="80000"/>
              </a:lnSpc>
              <a:buFontTx/>
              <a:buNone/>
            </a:pPr>
            <a:r>
              <a:rPr lang="en-US" sz="2400" b="1" smtClean="0"/>
              <a:t>	F. Acting things out helps me learn things.</a:t>
            </a:r>
          </a:p>
          <a:p>
            <a:pPr eaLnBrk="1" hangingPunct="1">
              <a:lnSpc>
                <a:spcPct val="80000"/>
              </a:lnSpc>
              <a:buFontTx/>
              <a:buNone/>
            </a:pPr>
            <a:r>
              <a:rPr lang="en-US" sz="2000" smtClean="0"/>
              <a:t>	</a:t>
            </a:r>
          </a:p>
        </p:txBody>
      </p:sp>
      <p:pic>
        <p:nvPicPr>
          <p:cNvPr id="18435" name="Picture 6"/>
          <p:cNvPicPr>
            <a:picLocks noChangeAspect="1" noChangeArrowheads="1"/>
          </p:cNvPicPr>
          <p:nvPr/>
        </p:nvPicPr>
        <p:blipFill>
          <a:blip r:embed="rId3"/>
          <a:srcRect/>
          <a:stretch>
            <a:fillRect/>
          </a:stretch>
        </p:blipFill>
        <p:spPr bwMode="auto">
          <a:xfrm>
            <a:off x="7467600" y="4876800"/>
            <a:ext cx="1419225" cy="1247775"/>
          </a:xfrm>
          <a:prstGeom prst="rect">
            <a:avLst/>
          </a:prstGeom>
          <a:noFill/>
          <a:ln w="9525">
            <a:noFill/>
            <a:miter lim="800000"/>
            <a:headEnd/>
            <a:tailEnd/>
          </a:ln>
        </p:spPr>
      </p:pic>
      <p:pic>
        <p:nvPicPr>
          <p:cNvPr id="18436" name="Picture 7"/>
          <p:cNvPicPr>
            <a:picLocks noChangeAspect="1" noChangeArrowheads="1"/>
          </p:cNvPicPr>
          <p:nvPr/>
        </p:nvPicPr>
        <p:blipFill>
          <a:blip r:embed="rId4"/>
          <a:srcRect/>
          <a:stretch>
            <a:fillRect/>
          </a:stretch>
        </p:blipFill>
        <p:spPr bwMode="auto">
          <a:xfrm>
            <a:off x="533400" y="4648200"/>
            <a:ext cx="1130300" cy="1676400"/>
          </a:xfrm>
          <a:prstGeom prst="rect">
            <a:avLst/>
          </a:prstGeom>
          <a:noFill/>
          <a:ln w="9525">
            <a:noFill/>
            <a:miter lim="800000"/>
            <a:headEnd/>
            <a:tailEnd/>
          </a:ln>
        </p:spPr>
      </p:pic>
      <p:sp>
        <p:nvSpPr>
          <p:cNvPr id="18437" name="Text Box 8"/>
          <p:cNvSpPr txBox="1">
            <a:spLocks noChangeArrowheads="1"/>
          </p:cNvSpPr>
          <p:nvPr/>
        </p:nvSpPr>
        <p:spPr bwMode="auto">
          <a:xfrm>
            <a:off x="1828800" y="5105400"/>
            <a:ext cx="5562600" cy="1187450"/>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Self-regulated learners set task-specific learning goals and employ appropriate strategies to attain those goals.</a:t>
            </a:r>
            <a:r>
              <a:rPr lang="en-US" sz="2400" b="1">
                <a:solidFill>
                  <a:srgbClr val="FF0066"/>
                </a:solidFill>
                <a:latin typeface="Monotype Corsiva" pitchFamily="66" charset="0"/>
              </a:rPr>
              <a:t> </a:t>
            </a:r>
            <a:r>
              <a:rPr lang="en-US">
                <a:solidFill>
                  <a:srgbClr val="FF0066"/>
                </a:solidFill>
              </a:rPr>
              <a:t>– Myron Dembo</a:t>
            </a:r>
            <a:endParaRPr lang="en-US" sz="2400">
              <a:solidFill>
                <a:srgbClr val="FF0066"/>
              </a:solidFill>
            </a:endParaRPr>
          </a:p>
        </p:txBody>
      </p:sp>
      <p:sp>
        <p:nvSpPr>
          <p:cNvPr id="18438" name="Rectangle 9"/>
          <p:cNvSpPr>
            <a:spLocks noGrp="1" noChangeArrowheads="1"/>
          </p:cNvSpPr>
          <p:nvPr>
            <p:ph type="title"/>
          </p:nvPr>
        </p:nvSpPr>
        <p:spPr>
          <a:xfrm>
            <a:off x="533400" y="-76200"/>
            <a:ext cx="8229600" cy="1143000"/>
          </a:xfrm>
        </p:spPr>
        <p:txBody>
          <a:bodyPr/>
          <a:lstStyle/>
          <a:p>
            <a:pPr eaLnBrk="1" hangingPunct="1"/>
            <a:r>
              <a:rPr lang="en-US" b="1" smtClean="0">
                <a:solidFill>
                  <a:srgbClr val="FF0066"/>
                </a:solidFill>
              </a:rPr>
              <a:t>My Learning</a:t>
            </a:r>
          </a:p>
        </p:txBody>
      </p:sp>
      <p:sp>
        <p:nvSpPr>
          <p:cNvPr id="18439"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228600" y="731838"/>
            <a:ext cx="8686800" cy="4525962"/>
          </a:xfrm>
        </p:spPr>
        <p:txBody>
          <a:bodyPr/>
          <a:lstStyle/>
          <a:p>
            <a:pPr eaLnBrk="1" hangingPunct="1"/>
            <a:r>
              <a:rPr lang="en-US" sz="3600" b="1" smtClean="0"/>
              <a:t>Pretend that ______________ had never happened or ____________  had never been born. How would things be different?</a:t>
            </a:r>
          </a:p>
          <a:p>
            <a:pPr eaLnBrk="1" hangingPunct="1"/>
            <a:r>
              <a:rPr lang="en-US" sz="3600" b="1" smtClean="0"/>
              <a:t>Discuss this with your partner.</a:t>
            </a:r>
          </a:p>
          <a:p>
            <a:pPr eaLnBrk="1" hangingPunct="1"/>
            <a:endParaRPr lang="en-US" sz="3600" b="1" smtClean="0"/>
          </a:p>
        </p:txBody>
      </p:sp>
      <p:sp>
        <p:nvSpPr>
          <p:cNvPr id="19459" name="Rectangle 4"/>
          <p:cNvSpPr>
            <a:spLocks noGrp="1" noChangeArrowheads="1"/>
          </p:cNvSpPr>
          <p:nvPr>
            <p:ph type="title"/>
          </p:nvPr>
        </p:nvSpPr>
        <p:spPr>
          <a:xfrm>
            <a:off x="457200" y="-228600"/>
            <a:ext cx="8229600" cy="1143000"/>
          </a:xfrm>
          <a:noFill/>
        </p:spPr>
        <p:txBody>
          <a:bodyPr/>
          <a:lstStyle/>
          <a:p>
            <a:pPr eaLnBrk="1" hangingPunct="1"/>
            <a:r>
              <a:rPr lang="en-US" b="1" smtClean="0">
                <a:solidFill>
                  <a:srgbClr val="FF0066"/>
                </a:solidFill>
              </a:rPr>
              <a:t>It Never Happened</a:t>
            </a:r>
          </a:p>
        </p:txBody>
      </p:sp>
      <p:pic>
        <p:nvPicPr>
          <p:cNvPr id="19460" name="Picture 5"/>
          <p:cNvPicPr>
            <a:picLocks noChangeAspect="1" noChangeArrowheads="1"/>
          </p:cNvPicPr>
          <p:nvPr/>
        </p:nvPicPr>
        <p:blipFill>
          <a:blip r:embed="rId3"/>
          <a:srcRect/>
          <a:stretch>
            <a:fillRect/>
          </a:stretch>
        </p:blipFill>
        <p:spPr bwMode="auto">
          <a:xfrm>
            <a:off x="3429000" y="3810000"/>
            <a:ext cx="2590800" cy="1963738"/>
          </a:xfrm>
          <a:prstGeom prst="rect">
            <a:avLst/>
          </a:prstGeom>
          <a:noFill/>
          <a:ln w="9525">
            <a:noFill/>
            <a:miter lim="800000"/>
            <a:headEnd/>
            <a:tailEnd/>
          </a:ln>
        </p:spPr>
      </p:pic>
      <p:sp>
        <p:nvSpPr>
          <p:cNvPr id="19461" name="Text Box 6"/>
          <p:cNvSpPr txBox="1">
            <a:spLocks noChangeArrowheads="1"/>
          </p:cNvSpPr>
          <p:nvPr/>
        </p:nvSpPr>
        <p:spPr bwMode="auto">
          <a:xfrm>
            <a:off x="457200" y="5791200"/>
            <a:ext cx="86868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What if the bullet of John Wilkes Booth had been deflected on the night of April 14, 1865?</a:t>
            </a:r>
          </a:p>
        </p:txBody>
      </p:sp>
      <p:sp>
        <p:nvSpPr>
          <p:cNvPr id="19462"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p:cNvPicPr>
            <a:picLocks noChangeAspect="1" noChangeArrowheads="1"/>
          </p:cNvPicPr>
          <p:nvPr/>
        </p:nvPicPr>
        <p:blipFill>
          <a:blip r:embed="rId3"/>
          <a:srcRect/>
          <a:stretch>
            <a:fillRect/>
          </a:stretch>
        </p:blipFill>
        <p:spPr bwMode="auto">
          <a:xfrm>
            <a:off x="7696200" y="3581400"/>
            <a:ext cx="828675" cy="1666875"/>
          </a:xfrm>
          <a:prstGeom prst="rect">
            <a:avLst/>
          </a:prstGeom>
          <a:noFill/>
          <a:ln w="9525">
            <a:noFill/>
            <a:miter lim="800000"/>
            <a:headEnd/>
            <a:tailEnd/>
          </a:ln>
        </p:spPr>
      </p:pic>
      <p:pic>
        <p:nvPicPr>
          <p:cNvPr id="20483" name="Picture 7"/>
          <p:cNvPicPr>
            <a:picLocks noChangeAspect="1" noChangeArrowheads="1"/>
          </p:cNvPicPr>
          <p:nvPr>
            <p:ph type="body" idx="1"/>
          </p:nvPr>
        </p:nvPicPr>
        <p:blipFill>
          <a:blip r:embed="rId4"/>
          <a:srcRect/>
          <a:stretch>
            <a:fillRect/>
          </a:stretch>
        </p:blipFill>
        <p:spPr>
          <a:xfrm>
            <a:off x="5486400" y="3581400"/>
            <a:ext cx="952500" cy="1828800"/>
          </a:xfrm>
          <a:noFill/>
        </p:spPr>
      </p:pic>
      <p:pic>
        <p:nvPicPr>
          <p:cNvPr id="20484" name="Picture 8"/>
          <p:cNvPicPr>
            <a:picLocks noChangeAspect="1" noChangeArrowheads="1"/>
          </p:cNvPicPr>
          <p:nvPr/>
        </p:nvPicPr>
        <p:blipFill>
          <a:blip r:embed="rId5"/>
          <a:srcRect/>
          <a:stretch>
            <a:fillRect/>
          </a:stretch>
        </p:blipFill>
        <p:spPr bwMode="auto">
          <a:xfrm>
            <a:off x="2590800" y="3886200"/>
            <a:ext cx="1219200" cy="1019175"/>
          </a:xfrm>
          <a:prstGeom prst="rect">
            <a:avLst/>
          </a:prstGeom>
          <a:noFill/>
          <a:ln w="9525">
            <a:noFill/>
            <a:miter lim="800000"/>
            <a:headEnd/>
            <a:tailEnd/>
          </a:ln>
        </p:spPr>
      </p:pic>
      <p:sp>
        <p:nvSpPr>
          <p:cNvPr id="20485" name="Rectangle 9"/>
          <p:cNvSpPr>
            <a:spLocks noChangeArrowheads="1"/>
          </p:cNvSpPr>
          <p:nvPr/>
        </p:nvSpPr>
        <p:spPr bwMode="auto">
          <a:xfrm>
            <a:off x="533400" y="990600"/>
            <a:ext cx="8229600" cy="4525963"/>
          </a:xfrm>
          <a:prstGeom prst="rect">
            <a:avLst/>
          </a:prstGeom>
          <a:noFill/>
          <a:ln w="9525">
            <a:noFill/>
            <a:miter lim="800000"/>
            <a:headEnd/>
            <a:tailEnd/>
          </a:ln>
        </p:spPr>
        <p:txBody>
          <a:bodyPr/>
          <a:lstStyle/>
          <a:p>
            <a:pPr marL="342900" indent="-342900">
              <a:spcBef>
                <a:spcPct val="20000"/>
              </a:spcBef>
              <a:buFontTx/>
              <a:buChar char="•"/>
            </a:pPr>
            <a:r>
              <a:rPr lang="en-US" sz="3600" b="1"/>
              <a:t>What part of the lesson today was the most unclear (or foggy) to you?</a:t>
            </a:r>
          </a:p>
          <a:p>
            <a:pPr marL="342900" indent="-342900">
              <a:spcBef>
                <a:spcPct val="20000"/>
              </a:spcBef>
              <a:buFontTx/>
              <a:buChar char="•"/>
            </a:pPr>
            <a:r>
              <a:rPr lang="en-US" sz="3600" b="1"/>
              <a:t>Write it on a piece of paper.</a:t>
            </a:r>
          </a:p>
        </p:txBody>
      </p:sp>
      <p:sp>
        <p:nvSpPr>
          <p:cNvPr id="20486" name="Rectangle 10"/>
          <p:cNvSpPr>
            <a:spLocks noChangeArrowheads="1"/>
          </p:cNvSpPr>
          <p:nvPr/>
        </p:nvSpPr>
        <p:spPr bwMode="auto">
          <a:xfrm>
            <a:off x="914400" y="5867400"/>
            <a:ext cx="7467600" cy="457200"/>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Nothing capable of being memorized is history.</a:t>
            </a:r>
            <a:r>
              <a:rPr lang="en-US">
                <a:solidFill>
                  <a:srgbClr val="FF0066"/>
                </a:solidFill>
              </a:rPr>
              <a:t> R. G. Collingwood </a:t>
            </a:r>
          </a:p>
        </p:txBody>
      </p:sp>
      <p:pic>
        <p:nvPicPr>
          <p:cNvPr id="20487" name="Picture 12"/>
          <p:cNvPicPr>
            <a:picLocks noChangeAspect="1" noChangeArrowheads="1"/>
          </p:cNvPicPr>
          <p:nvPr/>
        </p:nvPicPr>
        <p:blipFill>
          <a:blip r:embed="rId6"/>
          <a:srcRect l="-285" t="22974" r="63715" b="6757"/>
          <a:stretch>
            <a:fillRect/>
          </a:stretch>
        </p:blipFill>
        <p:spPr bwMode="auto">
          <a:xfrm>
            <a:off x="1143000" y="3505200"/>
            <a:ext cx="609600" cy="990600"/>
          </a:xfrm>
          <a:prstGeom prst="rect">
            <a:avLst/>
          </a:prstGeom>
          <a:noFill/>
          <a:ln w="9525">
            <a:noFill/>
            <a:miter lim="800000"/>
            <a:headEnd/>
            <a:tailEnd/>
          </a:ln>
        </p:spPr>
      </p:pic>
      <p:sp>
        <p:nvSpPr>
          <p:cNvPr id="20488" name="Rectangle 13"/>
          <p:cNvSpPr>
            <a:spLocks noGrp="1" noChangeArrowheads="1"/>
          </p:cNvSpPr>
          <p:nvPr>
            <p:ph type="title"/>
          </p:nvPr>
        </p:nvSpPr>
        <p:spPr>
          <a:xfrm>
            <a:off x="609600" y="0"/>
            <a:ext cx="8229600" cy="1143000"/>
          </a:xfrm>
        </p:spPr>
        <p:txBody>
          <a:bodyPr/>
          <a:lstStyle/>
          <a:p>
            <a:pPr eaLnBrk="1" hangingPunct="1"/>
            <a:r>
              <a:rPr lang="en-US" b="1" smtClean="0">
                <a:solidFill>
                  <a:srgbClr val="FF0066"/>
                </a:solidFill>
              </a:rPr>
              <a:t>Fogginess</a:t>
            </a:r>
          </a:p>
        </p:txBody>
      </p:sp>
      <p:sp>
        <p:nvSpPr>
          <p:cNvPr id="20489" name="Text Box 14"/>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381000" y="609600"/>
            <a:ext cx="4572000" cy="5791200"/>
          </a:xfrm>
        </p:spPr>
        <p:txBody>
          <a:bodyPr/>
          <a:lstStyle/>
          <a:p>
            <a:pPr eaLnBrk="1" hangingPunct="1">
              <a:lnSpc>
                <a:spcPct val="80000"/>
              </a:lnSpc>
            </a:pPr>
            <a:r>
              <a:rPr lang="en-US" sz="1600" b="1" smtClean="0">
                <a:solidFill>
                  <a:srgbClr val="000000"/>
                </a:solidFill>
              </a:rPr>
              <a:t>Good Questions  </a:t>
            </a:r>
            <a:r>
              <a:rPr lang="en-US" sz="1600" b="1" smtClean="0">
                <a:solidFill>
                  <a:schemeClr val="bg1"/>
                </a:solidFill>
              </a:rPr>
              <a:t>(Slide 8)</a:t>
            </a:r>
          </a:p>
          <a:p>
            <a:pPr eaLnBrk="1" hangingPunct="1">
              <a:lnSpc>
                <a:spcPct val="80000"/>
              </a:lnSpc>
            </a:pPr>
            <a:r>
              <a:rPr lang="en-US" sz="1600" b="1" smtClean="0">
                <a:solidFill>
                  <a:srgbClr val="000000"/>
                </a:solidFill>
              </a:rPr>
              <a:t>Three Minute Writing  </a:t>
            </a:r>
            <a:r>
              <a:rPr lang="en-US" sz="1600" b="1" smtClean="0">
                <a:solidFill>
                  <a:schemeClr val="bg1"/>
                </a:solidFill>
              </a:rPr>
              <a:t>(Slide 9)</a:t>
            </a:r>
          </a:p>
          <a:p>
            <a:pPr eaLnBrk="1" hangingPunct="1">
              <a:lnSpc>
                <a:spcPct val="80000"/>
              </a:lnSpc>
            </a:pPr>
            <a:r>
              <a:rPr lang="en-US" sz="1600" b="1" smtClean="0">
                <a:solidFill>
                  <a:srgbClr val="000000"/>
                </a:solidFill>
              </a:rPr>
              <a:t>Draw Two Names  </a:t>
            </a:r>
            <a:r>
              <a:rPr lang="en-US" sz="1600" b="1" smtClean="0">
                <a:solidFill>
                  <a:schemeClr val="bg1"/>
                </a:solidFill>
              </a:rPr>
              <a:t>(Slide 10)</a:t>
            </a:r>
          </a:p>
          <a:p>
            <a:pPr eaLnBrk="1" hangingPunct="1">
              <a:lnSpc>
                <a:spcPct val="80000"/>
              </a:lnSpc>
            </a:pPr>
            <a:r>
              <a:rPr lang="en-US" sz="1600" b="1" smtClean="0">
                <a:solidFill>
                  <a:srgbClr val="000000"/>
                </a:solidFill>
              </a:rPr>
              <a:t>Chapter Skim  </a:t>
            </a:r>
            <a:r>
              <a:rPr lang="en-US" sz="1600" b="1" smtClean="0">
                <a:solidFill>
                  <a:schemeClr val="bg1"/>
                </a:solidFill>
              </a:rPr>
              <a:t>(Slide 11)</a:t>
            </a:r>
          </a:p>
          <a:p>
            <a:pPr eaLnBrk="1" hangingPunct="1">
              <a:lnSpc>
                <a:spcPct val="80000"/>
              </a:lnSpc>
            </a:pPr>
            <a:r>
              <a:rPr lang="en-US" sz="1600" b="1" smtClean="0">
                <a:solidFill>
                  <a:srgbClr val="000000"/>
                </a:solidFill>
              </a:rPr>
              <a:t>Pair Share </a:t>
            </a:r>
            <a:r>
              <a:rPr lang="en-US" sz="1600" b="1" smtClean="0">
                <a:solidFill>
                  <a:schemeClr val="bg1"/>
                </a:solidFill>
              </a:rPr>
              <a:t>(Slide 12)</a:t>
            </a:r>
          </a:p>
          <a:p>
            <a:pPr eaLnBrk="1" hangingPunct="1">
              <a:lnSpc>
                <a:spcPct val="80000"/>
              </a:lnSpc>
            </a:pPr>
            <a:r>
              <a:rPr lang="en-US" sz="1600" b="1" smtClean="0">
                <a:solidFill>
                  <a:srgbClr val="000000"/>
                </a:solidFill>
              </a:rPr>
              <a:t>Simon Says for Big Kids </a:t>
            </a:r>
            <a:r>
              <a:rPr lang="en-US" sz="1600" b="1" smtClean="0">
                <a:solidFill>
                  <a:schemeClr val="bg1"/>
                </a:solidFill>
              </a:rPr>
              <a:t>(Slide 13)</a:t>
            </a:r>
          </a:p>
          <a:p>
            <a:pPr eaLnBrk="1" hangingPunct="1">
              <a:lnSpc>
                <a:spcPct val="80000"/>
              </a:lnSpc>
            </a:pPr>
            <a:r>
              <a:rPr lang="en-US" sz="1600" b="1" smtClean="0">
                <a:solidFill>
                  <a:srgbClr val="000000"/>
                </a:solidFill>
              </a:rPr>
              <a:t>Big Idea</a:t>
            </a:r>
            <a:r>
              <a:rPr lang="en-US" sz="1600" b="1" smtClean="0">
                <a:solidFill>
                  <a:schemeClr val="bg1"/>
                </a:solidFill>
              </a:rPr>
              <a:t> (Slide 14)</a:t>
            </a:r>
          </a:p>
          <a:p>
            <a:pPr eaLnBrk="1" hangingPunct="1">
              <a:lnSpc>
                <a:spcPct val="80000"/>
              </a:lnSpc>
            </a:pPr>
            <a:r>
              <a:rPr lang="en-US" sz="1600" b="1" smtClean="0">
                <a:solidFill>
                  <a:srgbClr val="000000"/>
                </a:solidFill>
              </a:rPr>
              <a:t>Cause/Effect  </a:t>
            </a:r>
            <a:r>
              <a:rPr lang="en-US" sz="1600" b="1" smtClean="0">
                <a:solidFill>
                  <a:schemeClr val="bg1"/>
                </a:solidFill>
              </a:rPr>
              <a:t>(Slide 15)</a:t>
            </a:r>
          </a:p>
          <a:p>
            <a:pPr eaLnBrk="1" hangingPunct="1">
              <a:lnSpc>
                <a:spcPct val="80000"/>
              </a:lnSpc>
            </a:pPr>
            <a:r>
              <a:rPr lang="en-US" sz="1600" b="1" smtClean="0">
                <a:solidFill>
                  <a:srgbClr val="000000"/>
                </a:solidFill>
              </a:rPr>
              <a:t>History Dice </a:t>
            </a:r>
            <a:r>
              <a:rPr lang="en-US" sz="1600" b="1" smtClean="0">
                <a:solidFill>
                  <a:schemeClr val="bg1"/>
                </a:solidFill>
              </a:rPr>
              <a:t>(Slide 16)</a:t>
            </a:r>
          </a:p>
          <a:p>
            <a:pPr eaLnBrk="1" hangingPunct="1">
              <a:lnSpc>
                <a:spcPct val="80000"/>
              </a:lnSpc>
            </a:pPr>
            <a:r>
              <a:rPr lang="en-US" sz="1600" b="1" smtClean="0">
                <a:solidFill>
                  <a:srgbClr val="000000"/>
                </a:solidFill>
              </a:rPr>
              <a:t>My Learning  </a:t>
            </a:r>
            <a:r>
              <a:rPr lang="en-US" sz="1600" b="1" smtClean="0">
                <a:solidFill>
                  <a:schemeClr val="bg1"/>
                </a:solidFill>
              </a:rPr>
              <a:t>(Slide 19)</a:t>
            </a:r>
          </a:p>
          <a:p>
            <a:pPr eaLnBrk="1" hangingPunct="1">
              <a:lnSpc>
                <a:spcPct val="80000"/>
              </a:lnSpc>
            </a:pPr>
            <a:r>
              <a:rPr lang="en-US" sz="1600" b="1" smtClean="0">
                <a:solidFill>
                  <a:srgbClr val="000000"/>
                </a:solidFill>
              </a:rPr>
              <a:t>It Never Happened  </a:t>
            </a:r>
            <a:r>
              <a:rPr lang="en-US" sz="1600" b="1" smtClean="0">
                <a:solidFill>
                  <a:schemeClr val="bg1"/>
                </a:solidFill>
              </a:rPr>
              <a:t>(Slide 18)</a:t>
            </a:r>
          </a:p>
          <a:p>
            <a:pPr eaLnBrk="1" hangingPunct="1">
              <a:lnSpc>
                <a:spcPct val="80000"/>
              </a:lnSpc>
            </a:pPr>
            <a:r>
              <a:rPr lang="en-US" sz="1600" b="1" smtClean="0">
                <a:solidFill>
                  <a:srgbClr val="000000"/>
                </a:solidFill>
              </a:rPr>
              <a:t>Fogginess  </a:t>
            </a:r>
            <a:r>
              <a:rPr lang="en-US" sz="1600" b="1" smtClean="0">
                <a:solidFill>
                  <a:schemeClr val="bg1"/>
                </a:solidFill>
              </a:rPr>
              <a:t>(Slide 19)</a:t>
            </a:r>
          </a:p>
          <a:p>
            <a:pPr eaLnBrk="1" hangingPunct="1">
              <a:lnSpc>
                <a:spcPct val="80000"/>
              </a:lnSpc>
            </a:pPr>
            <a:r>
              <a:rPr lang="en-US" sz="1600" b="1" smtClean="0">
                <a:solidFill>
                  <a:srgbClr val="000000"/>
                </a:solidFill>
              </a:rPr>
              <a:t>Retelling  </a:t>
            </a:r>
            <a:r>
              <a:rPr lang="en-US" sz="1600" b="1" smtClean="0">
                <a:solidFill>
                  <a:schemeClr val="bg1"/>
                </a:solidFill>
              </a:rPr>
              <a:t>(Slide 20)</a:t>
            </a:r>
          </a:p>
          <a:p>
            <a:pPr eaLnBrk="1" hangingPunct="1">
              <a:lnSpc>
                <a:spcPct val="80000"/>
              </a:lnSpc>
            </a:pPr>
            <a:r>
              <a:rPr lang="en-US" sz="1600" b="1" smtClean="0">
                <a:solidFill>
                  <a:srgbClr val="000000"/>
                </a:solidFill>
              </a:rPr>
              <a:t>Differing Perspectives  </a:t>
            </a:r>
            <a:r>
              <a:rPr lang="en-US" sz="1600" b="1" smtClean="0">
                <a:solidFill>
                  <a:schemeClr val="bg1"/>
                </a:solidFill>
              </a:rPr>
              <a:t>(Slide 21)</a:t>
            </a:r>
          </a:p>
          <a:p>
            <a:pPr eaLnBrk="1" hangingPunct="1">
              <a:lnSpc>
                <a:spcPct val="80000"/>
              </a:lnSpc>
            </a:pPr>
            <a:r>
              <a:rPr lang="en-US" sz="1600" b="1" smtClean="0">
                <a:solidFill>
                  <a:srgbClr val="000000"/>
                </a:solidFill>
              </a:rPr>
              <a:t>Key Concepts  </a:t>
            </a:r>
            <a:r>
              <a:rPr lang="en-US" sz="1600" b="1" smtClean="0">
                <a:solidFill>
                  <a:schemeClr val="bg1"/>
                </a:solidFill>
              </a:rPr>
              <a:t>(Slide 22)</a:t>
            </a:r>
            <a:endParaRPr lang="en-US" sz="1600" b="1" smtClean="0">
              <a:solidFill>
                <a:srgbClr val="000000"/>
              </a:solidFill>
            </a:endParaRPr>
          </a:p>
          <a:p>
            <a:pPr eaLnBrk="1" hangingPunct="1">
              <a:lnSpc>
                <a:spcPct val="80000"/>
              </a:lnSpc>
            </a:pPr>
            <a:r>
              <a:rPr lang="en-US" sz="1600" b="1" smtClean="0">
                <a:solidFill>
                  <a:srgbClr val="000000"/>
                </a:solidFill>
              </a:rPr>
              <a:t>Newspaper Headline  </a:t>
            </a:r>
            <a:r>
              <a:rPr lang="en-US" sz="1600" b="1" smtClean="0">
                <a:solidFill>
                  <a:schemeClr val="bg1"/>
                </a:solidFill>
              </a:rPr>
              <a:t>(Slide 23)</a:t>
            </a:r>
            <a:endParaRPr lang="en-US" sz="1600" b="1" smtClean="0">
              <a:solidFill>
                <a:srgbClr val="000000"/>
              </a:solidFill>
            </a:endParaRPr>
          </a:p>
          <a:p>
            <a:pPr eaLnBrk="1" hangingPunct="1">
              <a:lnSpc>
                <a:spcPct val="80000"/>
              </a:lnSpc>
            </a:pPr>
            <a:r>
              <a:rPr lang="en-US" sz="1600" b="1" smtClean="0">
                <a:solidFill>
                  <a:srgbClr val="000000"/>
                </a:solidFill>
              </a:rPr>
              <a:t>Thought Bubble  </a:t>
            </a:r>
            <a:r>
              <a:rPr lang="en-US" sz="1600" b="1" smtClean="0">
                <a:solidFill>
                  <a:schemeClr val="bg1"/>
                </a:solidFill>
              </a:rPr>
              <a:t>(Slide 24)</a:t>
            </a:r>
            <a:endParaRPr lang="en-US" sz="1600" b="1" smtClean="0">
              <a:solidFill>
                <a:srgbClr val="000000"/>
              </a:solidFill>
            </a:endParaRPr>
          </a:p>
          <a:p>
            <a:pPr eaLnBrk="1" hangingPunct="1">
              <a:lnSpc>
                <a:spcPct val="80000"/>
              </a:lnSpc>
            </a:pPr>
            <a:r>
              <a:rPr lang="en-US" sz="1600" b="1" smtClean="0">
                <a:solidFill>
                  <a:srgbClr val="000000"/>
                </a:solidFill>
              </a:rPr>
              <a:t>Chalkboard Champs  </a:t>
            </a:r>
            <a:r>
              <a:rPr lang="en-US" sz="1600" b="1" smtClean="0">
                <a:solidFill>
                  <a:schemeClr val="bg1"/>
                </a:solidFill>
              </a:rPr>
              <a:t>(Slide 25)</a:t>
            </a:r>
            <a:endParaRPr lang="en-US" sz="1600" b="1" smtClean="0">
              <a:solidFill>
                <a:srgbClr val="000000"/>
              </a:solidFill>
            </a:endParaRPr>
          </a:p>
          <a:p>
            <a:pPr eaLnBrk="1" hangingPunct="1">
              <a:lnSpc>
                <a:spcPct val="80000"/>
              </a:lnSpc>
            </a:pPr>
            <a:r>
              <a:rPr lang="en-US" sz="1600" b="1" smtClean="0">
                <a:solidFill>
                  <a:srgbClr val="000000"/>
                </a:solidFill>
              </a:rPr>
              <a:t>Test Questions  </a:t>
            </a:r>
            <a:r>
              <a:rPr lang="en-US" sz="1600" b="1" smtClean="0">
                <a:solidFill>
                  <a:schemeClr val="bg1"/>
                </a:solidFill>
              </a:rPr>
              <a:t>(Slide 26)</a:t>
            </a:r>
            <a:endParaRPr lang="en-US" sz="1600" b="1" smtClean="0">
              <a:solidFill>
                <a:srgbClr val="000000"/>
              </a:solidFill>
            </a:endParaRPr>
          </a:p>
          <a:p>
            <a:pPr eaLnBrk="1" hangingPunct="1">
              <a:lnSpc>
                <a:spcPct val="80000"/>
              </a:lnSpc>
            </a:pPr>
            <a:r>
              <a:rPr lang="en-US" sz="1600" b="1" smtClean="0">
                <a:solidFill>
                  <a:srgbClr val="000000"/>
                </a:solidFill>
              </a:rPr>
              <a:t>Historical Cartoons  </a:t>
            </a:r>
            <a:r>
              <a:rPr lang="en-US" sz="1600" b="1" smtClean="0">
                <a:solidFill>
                  <a:schemeClr val="bg1"/>
                </a:solidFill>
              </a:rPr>
              <a:t>(Slide 27)</a:t>
            </a:r>
          </a:p>
          <a:p>
            <a:pPr eaLnBrk="1" hangingPunct="1">
              <a:lnSpc>
                <a:spcPct val="90000"/>
              </a:lnSpc>
            </a:pPr>
            <a:r>
              <a:rPr lang="en-US" sz="1600" b="1" smtClean="0">
                <a:solidFill>
                  <a:srgbClr val="000000"/>
                </a:solidFill>
              </a:rPr>
              <a:t>Biography  </a:t>
            </a:r>
            <a:r>
              <a:rPr lang="en-US" sz="1600" b="1" smtClean="0">
                <a:solidFill>
                  <a:schemeClr val="bg1"/>
                </a:solidFill>
              </a:rPr>
              <a:t>(Slide 28)</a:t>
            </a:r>
          </a:p>
          <a:p>
            <a:pPr eaLnBrk="1" hangingPunct="1">
              <a:lnSpc>
                <a:spcPct val="90000"/>
              </a:lnSpc>
            </a:pPr>
            <a:r>
              <a:rPr lang="en-US" sz="1600" b="1" smtClean="0">
                <a:solidFill>
                  <a:srgbClr val="000000"/>
                </a:solidFill>
              </a:rPr>
              <a:t>Am I a Ten</a:t>
            </a:r>
            <a:r>
              <a:rPr lang="en-US" sz="1600" b="1" smtClean="0">
                <a:solidFill>
                  <a:schemeClr val="bg1"/>
                </a:solidFill>
              </a:rPr>
              <a:t> (Slide 29) </a:t>
            </a:r>
          </a:p>
          <a:p>
            <a:pPr eaLnBrk="1" hangingPunct="1">
              <a:lnSpc>
                <a:spcPct val="90000"/>
              </a:lnSpc>
            </a:pPr>
            <a:r>
              <a:rPr lang="en-US" sz="1600" b="1" smtClean="0">
                <a:solidFill>
                  <a:srgbClr val="000000"/>
                </a:solidFill>
              </a:rPr>
              <a:t>Clio’s History Box</a:t>
            </a:r>
            <a:r>
              <a:rPr lang="en-US" sz="1600" b="1" smtClean="0">
                <a:solidFill>
                  <a:schemeClr val="bg1"/>
                </a:solidFill>
              </a:rPr>
              <a:t> (Slide 30 )</a:t>
            </a:r>
          </a:p>
          <a:p>
            <a:pPr eaLnBrk="1" hangingPunct="1">
              <a:lnSpc>
                <a:spcPct val="90000"/>
              </a:lnSpc>
            </a:pPr>
            <a:endParaRPr lang="en-US" sz="1400" b="1" smtClean="0">
              <a:solidFill>
                <a:schemeClr val="bg1"/>
              </a:solidFill>
            </a:endParaRPr>
          </a:p>
          <a:p>
            <a:pPr eaLnBrk="1" hangingPunct="1">
              <a:lnSpc>
                <a:spcPct val="90000"/>
              </a:lnSpc>
            </a:pPr>
            <a:endParaRPr lang="en-US" sz="800" b="1" smtClean="0">
              <a:solidFill>
                <a:schemeClr val="bg1"/>
              </a:solidFill>
            </a:endParaRPr>
          </a:p>
          <a:p>
            <a:pPr eaLnBrk="1" hangingPunct="1">
              <a:lnSpc>
                <a:spcPct val="80000"/>
              </a:lnSpc>
              <a:buFontTx/>
              <a:buNone/>
            </a:pPr>
            <a:r>
              <a:rPr lang="en-US" sz="400" b="1" smtClean="0">
                <a:solidFill>
                  <a:srgbClr val="000000"/>
                </a:solidFill>
              </a:rPr>
              <a:t> </a:t>
            </a:r>
          </a:p>
          <a:p>
            <a:pPr eaLnBrk="1" hangingPunct="1">
              <a:lnSpc>
                <a:spcPct val="80000"/>
              </a:lnSpc>
            </a:pPr>
            <a:endParaRPr lang="en-US" sz="400" b="1" smtClean="0">
              <a:solidFill>
                <a:srgbClr val="000000"/>
              </a:solidFill>
            </a:endParaRPr>
          </a:p>
        </p:txBody>
      </p:sp>
      <p:sp>
        <p:nvSpPr>
          <p:cNvPr id="3075" name="Text Box 4"/>
          <p:cNvSpPr txBox="1">
            <a:spLocks noChangeArrowheads="1"/>
          </p:cNvSpPr>
          <p:nvPr/>
        </p:nvSpPr>
        <p:spPr bwMode="auto">
          <a:xfrm>
            <a:off x="2346325" y="0"/>
            <a:ext cx="4587875" cy="641350"/>
          </a:xfrm>
          <a:prstGeom prst="rect">
            <a:avLst/>
          </a:prstGeom>
          <a:noFill/>
          <a:ln w="9525">
            <a:noFill/>
            <a:miter lim="800000"/>
            <a:headEnd/>
            <a:tailEnd/>
          </a:ln>
        </p:spPr>
        <p:txBody>
          <a:bodyPr>
            <a:spAutoFit/>
          </a:bodyPr>
          <a:lstStyle/>
          <a:p>
            <a:r>
              <a:rPr lang="en-US" sz="3600" b="1"/>
              <a:t>5-Minute Strategies</a:t>
            </a:r>
          </a:p>
        </p:txBody>
      </p:sp>
      <p:sp>
        <p:nvSpPr>
          <p:cNvPr id="3076" name="Rectangle 5"/>
          <p:cNvSpPr>
            <a:spLocks noChangeArrowheads="1"/>
          </p:cNvSpPr>
          <p:nvPr/>
        </p:nvSpPr>
        <p:spPr bwMode="auto">
          <a:xfrm>
            <a:off x="4800600" y="0"/>
            <a:ext cx="4114800" cy="5486400"/>
          </a:xfrm>
          <a:prstGeom prst="rect">
            <a:avLst/>
          </a:prstGeom>
          <a:noFill/>
          <a:ln w="9525">
            <a:noFill/>
            <a:miter lim="800000"/>
            <a:headEnd/>
            <a:tailEnd/>
          </a:ln>
        </p:spPr>
        <p:txBody>
          <a:bodyPr/>
          <a:lstStyle/>
          <a:p>
            <a:pPr marL="342900" indent="-342900">
              <a:lnSpc>
                <a:spcPct val="90000"/>
              </a:lnSpc>
              <a:spcBef>
                <a:spcPct val="20000"/>
              </a:spcBef>
            </a:pPr>
            <a:endParaRPr lang="en-US" b="1">
              <a:solidFill>
                <a:srgbClr val="000000"/>
              </a:solidFill>
            </a:endParaRPr>
          </a:p>
          <a:p>
            <a:pPr marL="342900" indent="-342900">
              <a:lnSpc>
                <a:spcPct val="90000"/>
              </a:lnSpc>
              <a:spcBef>
                <a:spcPct val="20000"/>
              </a:spcBef>
              <a:buFontTx/>
              <a:buChar char="•"/>
            </a:pP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G-SPRITE  </a:t>
            </a:r>
            <a:r>
              <a:rPr lang="en-US" sz="1600" b="1">
                <a:solidFill>
                  <a:schemeClr val="bg1"/>
                </a:solidFill>
              </a:rPr>
              <a:t>(Slide 31)</a:t>
            </a:r>
          </a:p>
          <a:p>
            <a:pPr marL="342900" indent="-342900">
              <a:lnSpc>
                <a:spcPct val="90000"/>
              </a:lnSpc>
              <a:spcBef>
                <a:spcPct val="20000"/>
              </a:spcBef>
              <a:buFontTx/>
              <a:buChar char="•"/>
            </a:pPr>
            <a:r>
              <a:rPr lang="en-US" sz="1600" b="1">
                <a:solidFill>
                  <a:srgbClr val="000000"/>
                </a:solidFill>
              </a:rPr>
              <a:t>Be Funny  </a:t>
            </a:r>
            <a:r>
              <a:rPr lang="en-US" sz="1600" b="1">
                <a:solidFill>
                  <a:schemeClr val="bg1"/>
                </a:solidFill>
              </a:rPr>
              <a:t>(Slide 32)</a:t>
            </a:r>
          </a:p>
          <a:p>
            <a:pPr marL="342900" indent="-342900">
              <a:lnSpc>
                <a:spcPct val="90000"/>
              </a:lnSpc>
              <a:spcBef>
                <a:spcPct val="20000"/>
              </a:spcBef>
              <a:buFontTx/>
              <a:buChar char="•"/>
            </a:pPr>
            <a:r>
              <a:rPr lang="en-US" sz="1600" b="1">
                <a:solidFill>
                  <a:srgbClr val="000000"/>
                </a:solidFill>
              </a:rPr>
              <a:t>Connect to Today </a:t>
            </a:r>
            <a:r>
              <a:rPr lang="en-US" sz="1600" b="1">
                <a:solidFill>
                  <a:schemeClr val="bg1"/>
                </a:solidFill>
              </a:rPr>
              <a:t>(Slide 33)</a:t>
            </a:r>
          </a:p>
          <a:p>
            <a:pPr marL="342900" indent="-342900">
              <a:lnSpc>
                <a:spcPct val="90000"/>
              </a:lnSpc>
              <a:spcBef>
                <a:spcPct val="20000"/>
              </a:spcBef>
              <a:buFontTx/>
              <a:buChar char="•"/>
            </a:pPr>
            <a:r>
              <a:rPr lang="en-US" sz="1600" b="1">
                <a:solidFill>
                  <a:srgbClr val="000000"/>
                </a:solidFill>
              </a:rPr>
              <a:t>Mini-Drama  </a:t>
            </a:r>
            <a:r>
              <a:rPr lang="en-US" sz="1600" b="1">
                <a:solidFill>
                  <a:schemeClr val="bg1"/>
                </a:solidFill>
              </a:rPr>
              <a:t>(Slide 34)</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Time liner  </a:t>
            </a:r>
            <a:r>
              <a:rPr lang="en-US" sz="1600" b="1">
                <a:solidFill>
                  <a:schemeClr val="bg1"/>
                </a:solidFill>
              </a:rPr>
              <a:t>(Slide 35)</a:t>
            </a:r>
          </a:p>
          <a:p>
            <a:pPr marL="342900" indent="-342900">
              <a:lnSpc>
                <a:spcPct val="90000"/>
              </a:lnSpc>
              <a:spcBef>
                <a:spcPct val="20000"/>
              </a:spcBef>
              <a:buFontTx/>
              <a:buChar char="•"/>
            </a:pPr>
            <a:r>
              <a:rPr lang="en-US" sz="1600" b="1">
                <a:solidFill>
                  <a:srgbClr val="000000"/>
                </a:solidFill>
              </a:rPr>
              <a:t>Mental  Geo Maps </a:t>
            </a:r>
            <a:r>
              <a:rPr lang="en-US" sz="1600" b="1">
                <a:solidFill>
                  <a:schemeClr val="bg1"/>
                </a:solidFill>
              </a:rPr>
              <a:t>(Slide 36)</a:t>
            </a:r>
          </a:p>
          <a:p>
            <a:pPr marL="342900" indent="-342900">
              <a:lnSpc>
                <a:spcPct val="90000"/>
              </a:lnSpc>
              <a:spcBef>
                <a:spcPct val="20000"/>
              </a:spcBef>
              <a:buFontTx/>
              <a:buChar char="•"/>
            </a:pPr>
            <a:r>
              <a:rPr lang="en-US" sz="1600" b="1">
                <a:solidFill>
                  <a:srgbClr val="000000"/>
                </a:solidFill>
              </a:rPr>
              <a:t>Letter to the Principal</a:t>
            </a:r>
            <a:r>
              <a:rPr lang="en-US" sz="1600" b="1">
                <a:solidFill>
                  <a:schemeClr val="bg1"/>
                </a:solidFill>
              </a:rPr>
              <a:t> (Slide 37)</a:t>
            </a:r>
          </a:p>
          <a:p>
            <a:pPr marL="342900" indent="-342900">
              <a:lnSpc>
                <a:spcPct val="90000"/>
              </a:lnSpc>
              <a:spcBef>
                <a:spcPct val="20000"/>
              </a:spcBef>
              <a:buFontTx/>
              <a:buChar char="•"/>
            </a:pPr>
            <a:r>
              <a:rPr lang="en-US" sz="1600" b="1">
                <a:solidFill>
                  <a:srgbClr val="000000"/>
                </a:solidFill>
              </a:rPr>
              <a:t>Mind Map </a:t>
            </a:r>
            <a:r>
              <a:rPr lang="en-US" sz="1600" b="1">
                <a:solidFill>
                  <a:schemeClr val="bg1"/>
                </a:solidFill>
              </a:rPr>
              <a:t>(Slide 38)</a:t>
            </a:r>
          </a:p>
          <a:p>
            <a:pPr marL="342900" indent="-342900">
              <a:lnSpc>
                <a:spcPct val="90000"/>
              </a:lnSpc>
              <a:spcBef>
                <a:spcPct val="20000"/>
              </a:spcBef>
              <a:buFontTx/>
              <a:buChar char="•"/>
            </a:pPr>
            <a:r>
              <a:rPr lang="en-US" sz="1600" b="1">
                <a:solidFill>
                  <a:srgbClr val="000000"/>
                </a:solidFill>
              </a:rPr>
              <a:t>Meet the Teacher </a:t>
            </a:r>
            <a:r>
              <a:rPr lang="en-US" sz="1600" b="1">
                <a:solidFill>
                  <a:schemeClr val="bg1"/>
                </a:solidFill>
              </a:rPr>
              <a:t>(Slide 39)</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Mini-Debate </a:t>
            </a:r>
            <a:r>
              <a:rPr lang="en-US" sz="1600" b="1">
                <a:solidFill>
                  <a:schemeClr val="bg1"/>
                </a:solidFill>
              </a:rPr>
              <a:t>(Slide 40)</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Rock, Paper, Scissors  </a:t>
            </a:r>
            <a:r>
              <a:rPr lang="en-US" sz="1600" b="1">
                <a:solidFill>
                  <a:schemeClr val="bg1"/>
                </a:solidFill>
              </a:rPr>
              <a:t>(Slide 41)</a:t>
            </a:r>
            <a:r>
              <a:rPr lang="en-US" sz="1600" b="1">
                <a:solidFill>
                  <a:srgbClr val="000000"/>
                </a:solidFill>
              </a:rPr>
              <a:t> </a:t>
            </a:r>
          </a:p>
          <a:p>
            <a:pPr marL="342900" indent="-342900">
              <a:lnSpc>
                <a:spcPct val="90000"/>
              </a:lnSpc>
              <a:spcBef>
                <a:spcPct val="20000"/>
              </a:spcBef>
              <a:buFontTx/>
              <a:buChar char="•"/>
            </a:pPr>
            <a:r>
              <a:rPr lang="en-US" sz="1600" b="1">
                <a:solidFill>
                  <a:srgbClr val="000000"/>
                </a:solidFill>
              </a:rPr>
              <a:t>Trio Trading Cards  </a:t>
            </a:r>
            <a:r>
              <a:rPr lang="en-US" sz="1600" b="1">
                <a:solidFill>
                  <a:schemeClr val="bg1"/>
                </a:solidFill>
              </a:rPr>
              <a:t>(Slide 42)</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My Tips to the Teacher </a:t>
            </a:r>
            <a:r>
              <a:rPr lang="en-US" sz="1600" b="1">
                <a:solidFill>
                  <a:schemeClr val="bg1"/>
                </a:solidFill>
              </a:rPr>
              <a:t>(Slide 43)</a:t>
            </a:r>
          </a:p>
          <a:p>
            <a:pPr marL="342900" indent="-342900">
              <a:lnSpc>
                <a:spcPct val="90000"/>
              </a:lnSpc>
              <a:spcBef>
                <a:spcPct val="20000"/>
              </a:spcBef>
              <a:buFontTx/>
              <a:buChar char="•"/>
            </a:pPr>
            <a:r>
              <a:rPr lang="en-US" sz="1600" b="1">
                <a:solidFill>
                  <a:srgbClr val="000000"/>
                </a:solidFill>
              </a:rPr>
              <a:t>Back to Back Boards</a:t>
            </a:r>
            <a:r>
              <a:rPr lang="en-US" sz="1600" b="1">
                <a:solidFill>
                  <a:schemeClr val="bg1"/>
                </a:solidFill>
              </a:rPr>
              <a:t> (Slide 44)</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5, 4, 3, 2, 1  </a:t>
            </a:r>
            <a:r>
              <a:rPr lang="en-US" sz="1600" b="1">
                <a:solidFill>
                  <a:schemeClr val="bg1"/>
                </a:solidFill>
              </a:rPr>
              <a:t>(Slide 45)</a:t>
            </a:r>
          </a:p>
          <a:p>
            <a:pPr marL="342900" indent="-342900">
              <a:lnSpc>
                <a:spcPct val="90000"/>
              </a:lnSpc>
              <a:spcBef>
                <a:spcPct val="20000"/>
              </a:spcBef>
              <a:buFontTx/>
              <a:buChar char="•"/>
            </a:pPr>
            <a:r>
              <a:rPr lang="en-US" sz="1600" b="1">
                <a:solidFill>
                  <a:srgbClr val="000000"/>
                </a:solidFill>
              </a:rPr>
              <a:t>Learning Outcome</a:t>
            </a:r>
            <a:r>
              <a:rPr lang="en-US" sz="1600" b="1">
                <a:solidFill>
                  <a:schemeClr val="bg1"/>
                </a:solidFill>
              </a:rPr>
              <a:t> (Slide 46)</a:t>
            </a:r>
          </a:p>
          <a:p>
            <a:pPr marL="342900" indent="-342900">
              <a:lnSpc>
                <a:spcPct val="90000"/>
              </a:lnSpc>
              <a:spcBef>
                <a:spcPct val="20000"/>
              </a:spcBef>
              <a:buFontTx/>
              <a:buChar char="•"/>
            </a:pPr>
            <a:r>
              <a:rPr lang="en-US" sz="1600" b="1">
                <a:solidFill>
                  <a:srgbClr val="000000"/>
                </a:solidFill>
              </a:rPr>
              <a:t>Art History</a:t>
            </a:r>
            <a:r>
              <a:rPr lang="en-US" sz="1600" b="1">
                <a:solidFill>
                  <a:schemeClr val="bg1"/>
                </a:solidFill>
              </a:rPr>
              <a:t> (Slide 47 )</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Note-taking Specialist</a:t>
            </a:r>
            <a:r>
              <a:rPr lang="en-US" sz="1600" b="1">
                <a:solidFill>
                  <a:schemeClr val="bg1"/>
                </a:solidFill>
              </a:rPr>
              <a:t> (Slide 48)</a:t>
            </a:r>
          </a:p>
          <a:p>
            <a:pPr marL="342900" indent="-342900">
              <a:lnSpc>
                <a:spcPct val="90000"/>
              </a:lnSpc>
              <a:spcBef>
                <a:spcPct val="20000"/>
              </a:spcBef>
              <a:buFontTx/>
              <a:buChar char="•"/>
            </a:pPr>
            <a:r>
              <a:rPr lang="en-US" sz="1600" b="1">
                <a:solidFill>
                  <a:srgbClr val="000000"/>
                </a:solidFill>
              </a:rPr>
              <a:t>Trio Rap</a:t>
            </a:r>
            <a:r>
              <a:rPr lang="en-US" sz="1600" b="1">
                <a:solidFill>
                  <a:schemeClr val="bg1"/>
                </a:solidFill>
              </a:rPr>
              <a:t> (Slide 49)</a:t>
            </a:r>
          </a:p>
          <a:p>
            <a:pPr marL="342900" indent="-342900">
              <a:lnSpc>
                <a:spcPct val="90000"/>
              </a:lnSpc>
              <a:spcBef>
                <a:spcPct val="20000"/>
              </a:spcBef>
              <a:buFontTx/>
              <a:buChar char="•"/>
            </a:pPr>
            <a:r>
              <a:rPr lang="en-US" sz="1600" b="1">
                <a:solidFill>
                  <a:srgbClr val="000000"/>
                </a:solidFill>
              </a:rPr>
              <a:t>PSI </a:t>
            </a:r>
            <a:r>
              <a:rPr lang="en-US" sz="1600" b="1">
                <a:solidFill>
                  <a:schemeClr val="bg1"/>
                </a:solidFill>
              </a:rPr>
              <a:t>(Slide 50</a:t>
            </a:r>
            <a:endParaRPr lang="en-US" sz="1600" b="1">
              <a:solidFill>
                <a:srgbClr val="000000"/>
              </a:solidFill>
            </a:endParaRPr>
          </a:p>
          <a:p>
            <a:pPr marL="342900" indent="-342900">
              <a:lnSpc>
                <a:spcPct val="90000"/>
              </a:lnSpc>
              <a:spcBef>
                <a:spcPct val="20000"/>
              </a:spcBef>
              <a:buFontTx/>
              <a:buChar char="•"/>
            </a:pPr>
            <a:r>
              <a:rPr lang="en-US" sz="1600" b="1">
                <a:solidFill>
                  <a:srgbClr val="000000"/>
                </a:solidFill>
              </a:rPr>
              <a:t>Cards Trick </a:t>
            </a:r>
            <a:r>
              <a:rPr lang="en-US" sz="1600" b="1">
                <a:solidFill>
                  <a:schemeClr val="bg1"/>
                </a:solidFill>
              </a:rPr>
              <a:t>(Slide 51)</a:t>
            </a:r>
          </a:p>
          <a:p>
            <a:pPr marL="342900" indent="-342900">
              <a:lnSpc>
                <a:spcPct val="90000"/>
              </a:lnSpc>
              <a:spcBef>
                <a:spcPct val="20000"/>
              </a:spcBef>
              <a:buFontTx/>
              <a:buChar char="•"/>
            </a:pPr>
            <a:r>
              <a:rPr lang="en-US" sz="1600" b="1">
                <a:solidFill>
                  <a:srgbClr val="000000"/>
                </a:solidFill>
              </a:rPr>
              <a:t>Exit Pass  </a:t>
            </a:r>
            <a:r>
              <a:rPr lang="en-US" sz="1600" b="1">
                <a:solidFill>
                  <a:schemeClr val="bg1"/>
                </a:solidFill>
              </a:rPr>
              <a:t>(Slide 52)</a:t>
            </a:r>
            <a:endParaRPr lang="en-US" sz="1600" b="1">
              <a:solidFill>
                <a:srgbClr val="000000"/>
              </a:solidFill>
            </a:endParaRPr>
          </a:p>
          <a:p>
            <a:pPr marL="342900" indent="-342900">
              <a:lnSpc>
                <a:spcPct val="90000"/>
              </a:lnSpc>
              <a:spcBef>
                <a:spcPct val="20000"/>
              </a:spcBef>
              <a:buFontTx/>
              <a:buChar char="•"/>
            </a:pPr>
            <a:endParaRPr lang="en-US" sz="1600" b="1"/>
          </a:p>
          <a:p>
            <a:pPr marL="342900" indent="-342900">
              <a:lnSpc>
                <a:spcPct val="90000"/>
              </a:lnSpc>
              <a:spcBef>
                <a:spcPct val="20000"/>
              </a:spcBef>
              <a:buFontTx/>
              <a:buChar char="•"/>
            </a:pPr>
            <a:endParaRPr lang="en-US" sz="1600" b="1"/>
          </a:p>
        </p:txBody>
      </p:sp>
      <p:sp>
        <p:nvSpPr>
          <p:cNvPr id="3077" name="Text Box 11"/>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228600" y="762000"/>
            <a:ext cx="8915400" cy="4525963"/>
          </a:xfrm>
        </p:spPr>
        <p:txBody>
          <a:bodyPr/>
          <a:lstStyle/>
          <a:p>
            <a:pPr eaLnBrk="1" hangingPunct="1"/>
            <a:r>
              <a:rPr lang="en-US" b="1" smtClean="0"/>
              <a:t>You have just finished reading/hearing about ______________. </a:t>
            </a:r>
          </a:p>
          <a:p>
            <a:pPr eaLnBrk="1" hangingPunct="1"/>
            <a:r>
              <a:rPr lang="en-US" b="1" smtClean="0"/>
              <a:t>You have one minute to think about what you read/heard.</a:t>
            </a:r>
          </a:p>
          <a:p>
            <a:pPr eaLnBrk="1" hangingPunct="1"/>
            <a:r>
              <a:rPr lang="en-US" b="1" smtClean="0"/>
              <a:t>Partner A – retell it to Partner B in two minutes. </a:t>
            </a:r>
          </a:p>
          <a:p>
            <a:pPr eaLnBrk="1" hangingPunct="1"/>
            <a:r>
              <a:rPr lang="en-US" b="1" smtClean="0"/>
              <a:t>Partner B – ask questions to check for understanding.</a:t>
            </a:r>
          </a:p>
        </p:txBody>
      </p:sp>
      <p:sp>
        <p:nvSpPr>
          <p:cNvPr id="21507" name="Rectangle 4"/>
          <p:cNvSpPr>
            <a:spLocks noGrp="1" noChangeArrowheads="1"/>
          </p:cNvSpPr>
          <p:nvPr>
            <p:ph type="title"/>
          </p:nvPr>
        </p:nvSpPr>
        <p:spPr>
          <a:xfrm>
            <a:off x="457200" y="-152400"/>
            <a:ext cx="8229600" cy="1143000"/>
          </a:xfrm>
          <a:noFill/>
        </p:spPr>
        <p:txBody>
          <a:bodyPr/>
          <a:lstStyle/>
          <a:p>
            <a:pPr eaLnBrk="1" hangingPunct="1"/>
            <a:r>
              <a:rPr lang="en-US" b="1" smtClean="0">
                <a:solidFill>
                  <a:srgbClr val="FF0066"/>
                </a:solidFill>
              </a:rPr>
              <a:t>Retelling</a:t>
            </a:r>
          </a:p>
        </p:txBody>
      </p:sp>
      <p:sp>
        <p:nvSpPr>
          <p:cNvPr id="21508" name="Text Box 7"/>
          <p:cNvSpPr txBox="1">
            <a:spLocks noChangeArrowheads="1"/>
          </p:cNvSpPr>
          <p:nvPr/>
        </p:nvSpPr>
        <p:spPr bwMode="auto">
          <a:xfrm>
            <a:off x="381000" y="5562600"/>
            <a:ext cx="52578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If you’ve heard this story before, don’t stop me, because I’d like to hear it again.</a:t>
            </a:r>
            <a:r>
              <a:rPr lang="en-US">
                <a:solidFill>
                  <a:srgbClr val="FF0066"/>
                </a:solidFill>
              </a:rPr>
              <a:t> - Groucho Marx</a:t>
            </a:r>
          </a:p>
        </p:txBody>
      </p:sp>
      <p:pic>
        <p:nvPicPr>
          <p:cNvPr id="21509" name="Picture 8"/>
          <p:cNvPicPr>
            <a:picLocks noChangeAspect="1" noChangeArrowheads="1"/>
          </p:cNvPicPr>
          <p:nvPr/>
        </p:nvPicPr>
        <p:blipFill>
          <a:blip r:embed="rId3"/>
          <a:srcRect/>
          <a:stretch>
            <a:fillRect/>
          </a:stretch>
        </p:blipFill>
        <p:spPr bwMode="auto">
          <a:xfrm>
            <a:off x="7467600" y="4953000"/>
            <a:ext cx="1428750" cy="1190625"/>
          </a:xfrm>
          <a:prstGeom prst="rect">
            <a:avLst/>
          </a:prstGeom>
          <a:noFill/>
          <a:ln w="9525">
            <a:noFill/>
            <a:miter lim="800000"/>
            <a:headEnd/>
            <a:tailEnd/>
          </a:ln>
        </p:spPr>
      </p:pic>
      <p:grpSp>
        <p:nvGrpSpPr>
          <p:cNvPr id="21510" name="Group 10"/>
          <p:cNvGrpSpPr>
            <a:grpSpLocks/>
          </p:cNvGrpSpPr>
          <p:nvPr/>
        </p:nvGrpSpPr>
        <p:grpSpPr bwMode="auto">
          <a:xfrm>
            <a:off x="5943600" y="4724400"/>
            <a:ext cx="1428750" cy="1819275"/>
            <a:chOff x="3744" y="3174"/>
            <a:chExt cx="900" cy="1146"/>
          </a:xfrm>
        </p:grpSpPr>
        <p:pic>
          <p:nvPicPr>
            <p:cNvPr id="21512" name="Picture 5"/>
            <p:cNvPicPr>
              <a:picLocks noChangeAspect="1" noChangeArrowheads="1"/>
            </p:cNvPicPr>
            <p:nvPr/>
          </p:nvPicPr>
          <p:blipFill>
            <a:blip r:embed="rId4"/>
            <a:srcRect/>
            <a:stretch>
              <a:fillRect/>
            </a:stretch>
          </p:blipFill>
          <p:spPr bwMode="auto">
            <a:xfrm>
              <a:off x="3744" y="3174"/>
              <a:ext cx="900" cy="1146"/>
            </a:xfrm>
            <a:prstGeom prst="rect">
              <a:avLst/>
            </a:prstGeom>
            <a:noFill/>
            <a:ln w="9525">
              <a:noFill/>
              <a:miter lim="800000"/>
              <a:headEnd/>
              <a:tailEnd/>
            </a:ln>
          </p:spPr>
        </p:pic>
        <p:sp>
          <p:nvSpPr>
            <p:cNvPr id="21513" name="Text Box 9"/>
            <p:cNvSpPr txBox="1">
              <a:spLocks noChangeArrowheads="1"/>
            </p:cNvSpPr>
            <p:nvPr/>
          </p:nvSpPr>
          <p:spPr bwMode="auto">
            <a:xfrm>
              <a:off x="3936" y="3360"/>
              <a:ext cx="576" cy="366"/>
            </a:xfrm>
            <a:prstGeom prst="rect">
              <a:avLst/>
            </a:prstGeom>
            <a:noFill/>
            <a:ln w="9525">
              <a:noFill/>
              <a:miter lim="800000"/>
              <a:headEnd/>
              <a:tailEnd/>
            </a:ln>
          </p:spPr>
          <p:txBody>
            <a:bodyPr>
              <a:spAutoFit/>
            </a:bodyPr>
            <a:lstStyle/>
            <a:p>
              <a:pPr>
                <a:spcBef>
                  <a:spcPct val="50000"/>
                </a:spcBef>
              </a:pPr>
              <a:r>
                <a:rPr lang="en-US" sz="800">
                  <a:solidFill>
                    <a:srgbClr val="000000"/>
                  </a:solidFill>
                </a:rPr>
                <a:t>Listen my children and you shall hear…</a:t>
              </a:r>
            </a:p>
          </p:txBody>
        </p:sp>
      </p:grpSp>
      <p:sp>
        <p:nvSpPr>
          <p:cNvPr id="21511" name="Text Box 11"/>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0" y="685800"/>
            <a:ext cx="9144000" cy="4525963"/>
          </a:xfrm>
        </p:spPr>
        <p:txBody>
          <a:bodyPr/>
          <a:lstStyle/>
          <a:p>
            <a:pPr eaLnBrk="1" hangingPunct="1"/>
            <a:r>
              <a:rPr lang="en-US" sz="3000" b="1" smtClean="0"/>
              <a:t>Show at least two-three different perspectives people had about our topic today.</a:t>
            </a:r>
          </a:p>
          <a:p>
            <a:pPr eaLnBrk="1" hangingPunct="1"/>
            <a:r>
              <a:rPr lang="en-US" sz="3000" b="1" smtClean="0"/>
              <a:t>Use talk bubbles or a chart. Be sure to identify the person or group for each perspective you describe.</a:t>
            </a:r>
          </a:p>
        </p:txBody>
      </p:sp>
      <p:pic>
        <p:nvPicPr>
          <p:cNvPr id="22531" name="Picture 5"/>
          <p:cNvPicPr>
            <a:picLocks noChangeAspect="1" noChangeArrowheads="1"/>
          </p:cNvPicPr>
          <p:nvPr/>
        </p:nvPicPr>
        <p:blipFill>
          <a:blip r:embed="rId3"/>
          <a:srcRect/>
          <a:stretch>
            <a:fillRect/>
          </a:stretch>
        </p:blipFill>
        <p:spPr bwMode="auto">
          <a:xfrm>
            <a:off x="1219200" y="3124200"/>
            <a:ext cx="1808163" cy="2133600"/>
          </a:xfrm>
          <a:prstGeom prst="rect">
            <a:avLst/>
          </a:prstGeom>
          <a:noFill/>
          <a:ln w="9525">
            <a:noFill/>
            <a:miter lim="800000"/>
            <a:headEnd/>
            <a:tailEnd/>
          </a:ln>
        </p:spPr>
      </p:pic>
      <p:pic>
        <p:nvPicPr>
          <p:cNvPr id="22532" name="Picture 8"/>
          <p:cNvPicPr>
            <a:picLocks noChangeAspect="1" noChangeArrowheads="1"/>
          </p:cNvPicPr>
          <p:nvPr/>
        </p:nvPicPr>
        <p:blipFill>
          <a:blip r:embed="rId4"/>
          <a:srcRect/>
          <a:stretch>
            <a:fillRect/>
          </a:stretch>
        </p:blipFill>
        <p:spPr bwMode="auto">
          <a:xfrm>
            <a:off x="6934200" y="2895600"/>
            <a:ext cx="1543050" cy="2162175"/>
          </a:xfrm>
          <a:prstGeom prst="rect">
            <a:avLst/>
          </a:prstGeom>
          <a:noFill/>
          <a:ln w="9525">
            <a:noFill/>
            <a:miter lim="800000"/>
            <a:headEnd/>
            <a:tailEnd/>
          </a:ln>
        </p:spPr>
      </p:pic>
      <p:pic>
        <p:nvPicPr>
          <p:cNvPr id="22533" name="Picture 9"/>
          <p:cNvPicPr>
            <a:picLocks noChangeAspect="1" noChangeArrowheads="1"/>
          </p:cNvPicPr>
          <p:nvPr/>
        </p:nvPicPr>
        <p:blipFill>
          <a:blip r:embed="rId5"/>
          <a:srcRect/>
          <a:stretch>
            <a:fillRect/>
          </a:stretch>
        </p:blipFill>
        <p:spPr bwMode="auto">
          <a:xfrm>
            <a:off x="4343400" y="3124200"/>
            <a:ext cx="1666875" cy="2143125"/>
          </a:xfrm>
          <a:prstGeom prst="rect">
            <a:avLst/>
          </a:prstGeom>
          <a:noFill/>
          <a:ln w="9525">
            <a:noFill/>
            <a:miter lim="800000"/>
            <a:headEnd/>
            <a:tailEnd/>
          </a:ln>
        </p:spPr>
      </p:pic>
      <p:sp>
        <p:nvSpPr>
          <p:cNvPr id="22534" name="Text Box 10"/>
          <p:cNvSpPr txBox="1">
            <a:spLocks noChangeArrowheads="1"/>
          </p:cNvSpPr>
          <p:nvPr/>
        </p:nvSpPr>
        <p:spPr bwMode="auto">
          <a:xfrm>
            <a:off x="4343400" y="5257800"/>
            <a:ext cx="1676400" cy="639763"/>
          </a:xfrm>
          <a:prstGeom prst="rect">
            <a:avLst/>
          </a:prstGeom>
          <a:noFill/>
          <a:ln w="9525">
            <a:noFill/>
            <a:miter lim="800000"/>
            <a:headEnd/>
            <a:tailEnd/>
          </a:ln>
        </p:spPr>
        <p:txBody>
          <a:bodyPr>
            <a:spAutoFit/>
          </a:bodyPr>
          <a:lstStyle/>
          <a:p>
            <a:pPr>
              <a:spcBef>
                <a:spcPct val="50000"/>
              </a:spcBef>
            </a:pPr>
            <a:r>
              <a:rPr lang="en-US" sz="1200"/>
              <a:t>The best way to bring about change is to use the legal system.</a:t>
            </a:r>
          </a:p>
        </p:txBody>
      </p:sp>
      <p:sp>
        <p:nvSpPr>
          <p:cNvPr id="22535" name="Text Box 11"/>
          <p:cNvSpPr txBox="1">
            <a:spLocks noChangeArrowheads="1"/>
          </p:cNvSpPr>
          <p:nvPr/>
        </p:nvSpPr>
        <p:spPr bwMode="auto">
          <a:xfrm>
            <a:off x="6934200" y="5181600"/>
            <a:ext cx="1676400" cy="822325"/>
          </a:xfrm>
          <a:prstGeom prst="rect">
            <a:avLst/>
          </a:prstGeom>
          <a:noFill/>
          <a:ln w="9525">
            <a:noFill/>
            <a:miter lim="800000"/>
            <a:headEnd/>
            <a:tailEnd/>
          </a:ln>
        </p:spPr>
        <p:txBody>
          <a:bodyPr>
            <a:spAutoFit/>
          </a:bodyPr>
          <a:lstStyle/>
          <a:p>
            <a:pPr>
              <a:spcBef>
                <a:spcPct val="50000"/>
              </a:spcBef>
            </a:pPr>
            <a:r>
              <a:rPr lang="en-US" sz="1200"/>
              <a:t>We need to use non-violent means to bring about an end to segregation.</a:t>
            </a:r>
          </a:p>
        </p:txBody>
      </p:sp>
      <p:sp>
        <p:nvSpPr>
          <p:cNvPr id="22536" name="Text Box 12"/>
          <p:cNvSpPr txBox="1">
            <a:spLocks noChangeArrowheads="1"/>
          </p:cNvSpPr>
          <p:nvPr/>
        </p:nvSpPr>
        <p:spPr bwMode="auto">
          <a:xfrm>
            <a:off x="381000" y="5181600"/>
            <a:ext cx="1676400" cy="639763"/>
          </a:xfrm>
          <a:prstGeom prst="rect">
            <a:avLst/>
          </a:prstGeom>
          <a:noFill/>
          <a:ln w="9525">
            <a:noFill/>
            <a:miter lim="800000"/>
            <a:headEnd/>
            <a:tailEnd/>
          </a:ln>
        </p:spPr>
        <p:txBody>
          <a:bodyPr>
            <a:spAutoFit/>
          </a:bodyPr>
          <a:lstStyle/>
          <a:p>
            <a:pPr>
              <a:spcBef>
                <a:spcPct val="50000"/>
              </a:spcBef>
            </a:pPr>
            <a:r>
              <a:rPr lang="en-US" sz="1200"/>
              <a:t>We should develop our own society and not integrate.</a:t>
            </a:r>
          </a:p>
        </p:txBody>
      </p:sp>
      <p:sp>
        <p:nvSpPr>
          <p:cNvPr id="22537" name="Text Box 13"/>
          <p:cNvSpPr txBox="1">
            <a:spLocks noChangeArrowheads="1"/>
          </p:cNvSpPr>
          <p:nvPr/>
        </p:nvSpPr>
        <p:spPr bwMode="auto">
          <a:xfrm>
            <a:off x="2057400" y="5257800"/>
            <a:ext cx="1676400" cy="457200"/>
          </a:xfrm>
          <a:prstGeom prst="rect">
            <a:avLst/>
          </a:prstGeom>
          <a:noFill/>
          <a:ln w="9525">
            <a:noFill/>
            <a:miter lim="800000"/>
            <a:headEnd/>
            <a:tailEnd/>
          </a:ln>
        </p:spPr>
        <p:txBody>
          <a:bodyPr>
            <a:spAutoFit/>
          </a:bodyPr>
          <a:lstStyle/>
          <a:p>
            <a:pPr>
              <a:spcBef>
                <a:spcPct val="50000"/>
              </a:spcBef>
            </a:pPr>
            <a:r>
              <a:rPr lang="en-US" sz="1200"/>
              <a:t>People of all colors are children of Allah.</a:t>
            </a:r>
          </a:p>
        </p:txBody>
      </p:sp>
      <p:sp>
        <p:nvSpPr>
          <p:cNvPr id="22538" name="Text Box 14"/>
          <p:cNvSpPr txBox="1">
            <a:spLocks noChangeArrowheads="1"/>
          </p:cNvSpPr>
          <p:nvPr/>
        </p:nvSpPr>
        <p:spPr bwMode="auto">
          <a:xfrm>
            <a:off x="457200" y="4191000"/>
            <a:ext cx="685800" cy="703263"/>
          </a:xfrm>
          <a:prstGeom prst="rect">
            <a:avLst/>
          </a:prstGeom>
          <a:noFill/>
          <a:ln w="9525">
            <a:noFill/>
            <a:miter lim="800000"/>
            <a:headEnd/>
            <a:tailEnd/>
          </a:ln>
        </p:spPr>
        <p:txBody>
          <a:bodyPr>
            <a:spAutoFit/>
          </a:bodyPr>
          <a:lstStyle/>
          <a:p>
            <a:pPr>
              <a:spcBef>
                <a:spcPct val="50000"/>
              </a:spcBef>
            </a:pPr>
            <a:r>
              <a:rPr lang="en-US" sz="800"/>
              <a:t>Malcolm X whose views changed over time.</a:t>
            </a:r>
          </a:p>
        </p:txBody>
      </p:sp>
      <p:sp>
        <p:nvSpPr>
          <p:cNvPr id="22539" name="Text Box 15"/>
          <p:cNvSpPr txBox="1">
            <a:spLocks noChangeArrowheads="1"/>
          </p:cNvSpPr>
          <p:nvPr/>
        </p:nvSpPr>
        <p:spPr bwMode="auto">
          <a:xfrm>
            <a:off x="3581400" y="4191000"/>
            <a:ext cx="685800" cy="336550"/>
          </a:xfrm>
          <a:prstGeom prst="rect">
            <a:avLst/>
          </a:prstGeom>
          <a:noFill/>
          <a:ln w="9525">
            <a:noFill/>
            <a:miter lim="800000"/>
            <a:headEnd/>
            <a:tailEnd/>
          </a:ln>
        </p:spPr>
        <p:txBody>
          <a:bodyPr>
            <a:spAutoFit/>
          </a:bodyPr>
          <a:lstStyle/>
          <a:p>
            <a:pPr>
              <a:spcBef>
                <a:spcPct val="50000"/>
              </a:spcBef>
            </a:pPr>
            <a:r>
              <a:rPr lang="en-US" sz="800"/>
              <a:t>Thurgood Marshall</a:t>
            </a:r>
          </a:p>
        </p:txBody>
      </p:sp>
      <p:sp>
        <p:nvSpPr>
          <p:cNvPr id="22540" name="Text Box 16"/>
          <p:cNvSpPr txBox="1">
            <a:spLocks noChangeArrowheads="1"/>
          </p:cNvSpPr>
          <p:nvPr/>
        </p:nvSpPr>
        <p:spPr bwMode="auto">
          <a:xfrm>
            <a:off x="6324600" y="4267200"/>
            <a:ext cx="685800" cy="458788"/>
          </a:xfrm>
          <a:prstGeom prst="rect">
            <a:avLst/>
          </a:prstGeom>
          <a:noFill/>
          <a:ln w="9525">
            <a:noFill/>
            <a:miter lim="800000"/>
            <a:headEnd/>
            <a:tailEnd/>
          </a:ln>
        </p:spPr>
        <p:txBody>
          <a:bodyPr>
            <a:spAutoFit/>
          </a:bodyPr>
          <a:lstStyle/>
          <a:p>
            <a:pPr>
              <a:spcBef>
                <a:spcPct val="50000"/>
              </a:spcBef>
            </a:pPr>
            <a:r>
              <a:rPr lang="en-US" sz="800"/>
              <a:t>Martin Luther King, Jr.</a:t>
            </a:r>
          </a:p>
        </p:txBody>
      </p:sp>
      <p:sp>
        <p:nvSpPr>
          <p:cNvPr id="22541" name="Rectangle 18"/>
          <p:cNvSpPr>
            <a:spLocks noChangeArrowheads="1"/>
          </p:cNvSpPr>
          <p:nvPr/>
        </p:nvSpPr>
        <p:spPr bwMode="auto">
          <a:xfrm>
            <a:off x="228600" y="5867400"/>
            <a:ext cx="8763000" cy="822325"/>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Why study history? The answer is because we virtually must, to gain access to the laboratory of human experience. </a:t>
            </a:r>
            <a:r>
              <a:rPr lang="en-US" sz="2400">
                <a:solidFill>
                  <a:srgbClr val="FF0066"/>
                </a:solidFill>
              </a:rPr>
              <a:t>- </a:t>
            </a:r>
            <a:r>
              <a:rPr lang="en-US">
                <a:solidFill>
                  <a:srgbClr val="FF0066"/>
                </a:solidFill>
              </a:rPr>
              <a:t>Why Study History?</a:t>
            </a:r>
            <a:endParaRPr lang="en-US" sz="2400">
              <a:solidFill>
                <a:srgbClr val="FF0066"/>
              </a:solidFill>
            </a:endParaRPr>
          </a:p>
        </p:txBody>
      </p:sp>
      <p:sp>
        <p:nvSpPr>
          <p:cNvPr id="22542" name="Rectangle 19"/>
          <p:cNvSpPr>
            <a:spLocks noGrp="1" noChangeArrowheads="1"/>
          </p:cNvSpPr>
          <p:nvPr>
            <p:ph type="title"/>
          </p:nvPr>
        </p:nvSpPr>
        <p:spPr>
          <a:xfrm>
            <a:off x="609600" y="-152400"/>
            <a:ext cx="8229600" cy="1143000"/>
          </a:xfrm>
        </p:spPr>
        <p:txBody>
          <a:bodyPr/>
          <a:lstStyle/>
          <a:p>
            <a:pPr eaLnBrk="1" hangingPunct="1"/>
            <a:r>
              <a:rPr lang="en-US" b="1" smtClean="0">
                <a:solidFill>
                  <a:srgbClr val="FF0066"/>
                </a:solidFill>
              </a:rPr>
              <a:t>Different Perspectives</a:t>
            </a:r>
          </a:p>
        </p:txBody>
      </p:sp>
      <p:sp>
        <p:nvSpPr>
          <p:cNvPr id="22543" name="Text Box 2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457200" y="-228600"/>
            <a:ext cx="8229600" cy="1143000"/>
          </a:xfrm>
          <a:noFill/>
        </p:spPr>
        <p:txBody>
          <a:bodyPr/>
          <a:lstStyle/>
          <a:p>
            <a:pPr eaLnBrk="1" hangingPunct="1"/>
            <a:r>
              <a:rPr lang="en-US" b="1" smtClean="0">
                <a:solidFill>
                  <a:srgbClr val="FF0066"/>
                </a:solidFill>
              </a:rPr>
              <a:t>Key Concepts</a:t>
            </a:r>
          </a:p>
        </p:txBody>
      </p:sp>
      <p:sp>
        <p:nvSpPr>
          <p:cNvPr id="23555" name="Rectangle 9"/>
          <p:cNvSpPr>
            <a:spLocks noGrp="1" noChangeArrowheads="1"/>
          </p:cNvSpPr>
          <p:nvPr>
            <p:ph type="body" idx="1"/>
          </p:nvPr>
        </p:nvSpPr>
        <p:spPr>
          <a:xfrm>
            <a:off x="152400" y="685800"/>
            <a:ext cx="8763000" cy="4525963"/>
          </a:xfrm>
        </p:spPr>
        <p:txBody>
          <a:bodyPr/>
          <a:lstStyle/>
          <a:p>
            <a:pPr eaLnBrk="1" hangingPunct="1"/>
            <a:r>
              <a:rPr lang="en-US" sz="3000" b="1" smtClean="0"/>
              <a:t>Explain the key concept “_____________.”</a:t>
            </a:r>
          </a:p>
          <a:p>
            <a:pPr eaLnBrk="1" hangingPunct="1"/>
            <a:r>
              <a:rPr lang="en-US" sz="3000" b="1" smtClean="0"/>
              <a:t>Give a definition (in your own words), draw a symbol/picture to represent it, give an example of the concept, and a big idea to go with it.</a:t>
            </a:r>
          </a:p>
        </p:txBody>
      </p:sp>
      <p:sp>
        <p:nvSpPr>
          <p:cNvPr id="23556" name="Text Box 11"/>
          <p:cNvSpPr txBox="1">
            <a:spLocks noChangeArrowheads="1"/>
          </p:cNvSpPr>
          <p:nvPr/>
        </p:nvSpPr>
        <p:spPr bwMode="auto">
          <a:xfrm>
            <a:off x="2133600" y="4281488"/>
            <a:ext cx="1905000" cy="366712"/>
          </a:xfrm>
          <a:prstGeom prst="rect">
            <a:avLst/>
          </a:prstGeom>
          <a:noFill/>
          <a:ln w="9525">
            <a:noFill/>
            <a:miter lim="800000"/>
            <a:headEnd/>
            <a:tailEnd/>
          </a:ln>
        </p:spPr>
        <p:txBody>
          <a:bodyPr>
            <a:spAutoFit/>
          </a:bodyPr>
          <a:lstStyle/>
          <a:p>
            <a:pPr>
              <a:spcBef>
                <a:spcPct val="50000"/>
              </a:spcBef>
            </a:pPr>
            <a:r>
              <a:rPr lang="en-US"/>
              <a:t>Picture/symbol</a:t>
            </a:r>
          </a:p>
        </p:txBody>
      </p:sp>
      <p:sp>
        <p:nvSpPr>
          <p:cNvPr id="23557" name="Text Box 12"/>
          <p:cNvSpPr txBox="1">
            <a:spLocks noChangeArrowheads="1"/>
          </p:cNvSpPr>
          <p:nvPr/>
        </p:nvSpPr>
        <p:spPr bwMode="auto">
          <a:xfrm>
            <a:off x="3048000" y="5029200"/>
            <a:ext cx="1295400" cy="366713"/>
          </a:xfrm>
          <a:prstGeom prst="rect">
            <a:avLst/>
          </a:prstGeom>
          <a:noFill/>
          <a:ln w="9525">
            <a:noFill/>
            <a:miter lim="800000"/>
            <a:headEnd/>
            <a:tailEnd/>
          </a:ln>
        </p:spPr>
        <p:txBody>
          <a:bodyPr>
            <a:spAutoFit/>
          </a:bodyPr>
          <a:lstStyle/>
          <a:p>
            <a:pPr>
              <a:spcBef>
                <a:spcPct val="50000"/>
              </a:spcBef>
            </a:pPr>
            <a:r>
              <a:rPr lang="en-US"/>
              <a:t>Examples</a:t>
            </a:r>
          </a:p>
        </p:txBody>
      </p:sp>
      <p:sp>
        <p:nvSpPr>
          <p:cNvPr id="23558" name="Text Box 13"/>
          <p:cNvSpPr txBox="1">
            <a:spLocks noChangeArrowheads="1"/>
          </p:cNvSpPr>
          <p:nvPr/>
        </p:nvSpPr>
        <p:spPr bwMode="auto">
          <a:xfrm>
            <a:off x="2971800" y="2895600"/>
            <a:ext cx="1219200" cy="366713"/>
          </a:xfrm>
          <a:prstGeom prst="rect">
            <a:avLst/>
          </a:prstGeom>
          <a:noFill/>
          <a:ln w="9525">
            <a:noFill/>
            <a:miter lim="800000"/>
            <a:headEnd/>
            <a:tailEnd/>
          </a:ln>
        </p:spPr>
        <p:txBody>
          <a:bodyPr>
            <a:spAutoFit/>
          </a:bodyPr>
          <a:lstStyle/>
          <a:p>
            <a:pPr>
              <a:spcBef>
                <a:spcPct val="50000"/>
              </a:spcBef>
            </a:pPr>
            <a:r>
              <a:rPr lang="en-US"/>
              <a:t>Definition</a:t>
            </a:r>
          </a:p>
        </p:txBody>
      </p:sp>
      <p:sp>
        <p:nvSpPr>
          <p:cNvPr id="23559" name="Text Box 14"/>
          <p:cNvSpPr txBox="1">
            <a:spLocks noChangeArrowheads="1"/>
          </p:cNvSpPr>
          <p:nvPr/>
        </p:nvSpPr>
        <p:spPr bwMode="auto">
          <a:xfrm>
            <a:off x="304800" y="5791200"/>
            <a:ext cx="86106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You will have the most instructional success if you teach a cluster of concepts which relate to a big idea.</a:t>
            </a:r>
            <a:r>
              <a:rPr lang="en-US">
                <a:solidFill>
                  <a:srgbClr val="FF0066"/>
                </a:solidFill>
              </a:rPr>
              <a:t> – Michigan Curriculum Framework</a:t>
            </a:r>
          </a:p>
        </p:txBody>
      </p:sp>
      <p:sp>
        <p:nvSpPr>
          <p:cNvPr id="23560" name="Text Box 16"/>
          <p:cNvSpPr txBox="1">
            <a:spLocks noChangeArrowheads="1"/>
          </p:cNvSpPr>
          <p:nvPr/>
        </p:nvSpPr>
        <p:spPr bwMode="auto">
          <a:xfrm>
            <a:off x="2971800" y="3200400"/>
            <a:ext cx="3733800" cy="825500"/>
          </a:xfrm>
          <a:prstGeom prst="rect">
            <a:avLst/>
          </a:prstGeom>
          <a:noFill/>
          <a:ln w="9525">
            <a:noFill/>
            <a:miter lim="800000"/>
            <a:headEnd/>
            <a:tailEnd/>
          </a:ln>
        </p:spPr>
        <p:txBody>
          <a:bodyPr>
            <a:spAutoFit/>
          </a:bodyPr>
          <a:lstStyle/>
          <a:p>
            <a:pPr>
              <a:spcBef>
                <a:spcPct val="50000"/>
              </a:spcBef>
            </a:pPr>
            <a:r>
              <a:rPr lang="en-US" sz="1600">
                <a:solidFill>
                  <a:srgbClr val="000000"/>
                </a:solidFill>
                <a:latin typeface="Comic Sans MS" pitchFamily="66" charset="0"/>
              </a:rPr>
              <a:t>Overthrow of one government for another government or sudden change (e.g., in ideas, technology)</a:t>
            </a:r>
          </a:p>
        </p:txBody>
      </p:sp>
      <p:grpSp>
        <p:nvGrpSpPr>
          <p:cNvPr id="23561" name="Group 23"/>
          <p:cNvGrpSpPr>
            <a:grpSpLocks/>
          </p:cNvGrpSpPr>
          <p:nvPr/>
        </p:nvGrpSpPr>
        <p:grpSpPr bwMode="auto">
          <a:xfrm>
            <a:off x="304800" y="3641725"/>
            <a:ext cx="2743200" cy="2149475"/>
            <a:chOff x="384" y="1968"/>
            <a:chExt cx="1728" cy="1354"/>
          </a:xfrm>
        </p:grpSpPr>
        <p:pic>
          <p:nvPicPr>
            <p:cNvPr id="23567" name="Picture 18"/>
            <p:cNvPicPr>
              <a:picLocks noChangeAspect="1" noChangeArrowheads="1"/>
            </p:cNvPicPr>
            <p:nvPr/>
          </p:nvPicPr>
          <p:blipFill>
            <a:blip r:embed="rId3"/>
            <a:srcRect t="19608" r="21147" b="22876"/>
            <a:stretch>
              <a:fillRect/>
            </a:stretch>
          </p:blipFill>
          <p:spPr bwMode="auto">
            <a:xfrm>
              <a:off x="384" y="2400"/>
              <a:ext cx="1152" cy="922"/>
            </a:xfrm>
            <a:prstGeom prst="rect">
              <a:avLst/>
            </a:prstGeom>
            <a:noFill/>
            <a:ln w="9525">
              <a:noFill/>
              <a:miter lim="800000"/>
              <a:headEnd/>
              <a:tailEnd/>
            </a:ln>
          </p:spPr>
        </p:pic>
        <p:sp>
          <p:nvSpPr>
            <p:cNvPr id="23568" name="AutoShape 19"/>
            <p:cNvSpPr>
              <a:spLocks noChangeArrowheads="1"/>
            </p:cNvSpPr>
            <p:nvPr/>
          </p:nvSpPr>
          <p:spPr bwMode="auto">
            <a:xfrm>
              <a:off x="720" y="1968"/>
              <a:ext cx="1344" cy="432"/>
            </a:xfrm>
            <a:prstGeom prst="wedgeRoundRectCallout">
              <a:avLst>
                <a:gd name="adj1" fmla="val -52380"/>
                <a:gd name="adj2" fmla="val 110880"/>
                <a:gd name="adj3" fmla="val 16667"/>
              </a:avLst>
            </a:prstGeom>
            <a:solidFill>
              <a:srgbClr val="00FF00"/>
            </a:solidFill>
            <a:ln w="9525">
              <a:solidFill>
                <a:schemeClr val="tx1"/>
              </a:solidFill>
              <a:miter lim="800000"/>
              <a:headEnd/>
              <a:tailEnd/>
            </a:ln>
          </p:spPr>
          <p:txBody>
            <a:bodyPr/>
            <a:lstStyle/>
            <a:p>
              <a:pPr algn="ctr"/>
              <a:endParaRPr lang="en-US" sz="2400"/>
            </a:p>
          </p:txBody>
        </p:sp>
        <p:sp>
          <p:nvSpPr>
            <p:cNvPr id="23569" name="Text Box 21"/>
            <p:cNvSpPr txBox="1">
              <a:spLocks noChangeArrowheads="1"/>
            </p:cNvSpPr>
            <p:nvPr/>
          </p:nvSpPr>
          <p:spPr bwMode="auto">
            <a:xfrm>
              <a:off x="706" y="2036"/>
              <a:ext cx="1406" cy="316"/>
            </a:xfrm>
            <a:prstGeom prst="rect">
              <a:avLst/>
            </a:prstGeom>
            <a:noFill/>
            <a:ln w="9525">
              <a:noFill/>
              <a:miter lim="800000"/>
              <a:headEnd/>
              <a:tailEnd/>
            </a:ln>
          </p:spPr>
          <p:txBody>
            <a:bodyPr wrap="none">
              <a:spAutoFit/>
            </a:bodyPr>
            <a:lstStyle/>
            <a:p>
              <a:r>
                <a:rPr lang="en-US" sz="900">
                  <a:solidFill>
                    <a:srgbClr val="000000"/>
                  </a:solidFill>
                  <a:latin typeface="Lucida Console" pitchFamily="49" charset="0"/>
                </a:rPr>
                <a:t>We are going to overthrow the </a:t>
              </a:r>
            </a:p>
            <a:p>
              <a:r>
                <a:rPr lang="en-US" sz="900">
                  <a:solidFill>
                    <a:srgbClr val="000000"/>
                  </a:solidFill>
                  <a:latin typeface="Lucida Console" pitchFamily="49" charset="0"/>
                </a:rPr>
                <a:t>government because you people </a:t>
              </a:r>
            </a:p>
            <a:p>
              <a:r>
                <a:rPr lang="en-US" sz="900">
                  <a:solidFill>
                    <a:srgbClr val="000000"/>
                  </a:solidFill>
                  <a:latin typeface="Lucida Console" pitchFamily="49" charset="0"/>
                </a:rPr>
                <a:t>are really mean!</a:t>
              </a:r>
            </a:p>
          </p:txBody>
        </p:sp>
      </p:grpSp>
      <p:sp>
        <p:nvSpPr>
          <p:cNvPr id="23562" name="Text Box 22"/>
          <p:cNvSpPr txBox="1">
            <a:spLocks noChangeArrowheads="1"/>
          </p:cNvSpPr>
          <p:nvPr/>
        </p:nvSpPr>
        <p:spPr bwMode="auto">
          <a:xfrm>
            <a:off x="4267200" y="4800600"/>
            <a:ext cx="4648200" cy="947738"/>
          </a:xfrm>
          <a:prstGeom prst="rect">
            <a:avLst/>
          </a:prstGeom>
          <a:noFill/>
          <a:ln w="9525">
            <a:noFill/>
            <a:miter lim="800000"/>
            <a:headEnd/>
            <a:tailEnd/>
          </a:ln>
        </p:spPr>
        <p:txBody>
          <a:bodyPr>
            <a:spAutoFit/>
          </a:bodyPr>
          <a:lstStyle/>
          <a:p>
            <a:pPr>
              <a:spcBef>
                <a:spcPct val="50000"/>
              </a:spcBef>
            </a:pPr>
            <a:r>
              <a:rPr lang="en-US" sz="1600">
                <a:solidFill>
                  <a:srgbClr val="000000"/>
                </a:solidFill>
                <a:latin typeface="Comic Sans MS" pitchFamily="66" charset="0"/>
              </a:rPr>
              <a:t>American Revolution, French Revolution, Russian Revolution</a:t>
            </a:r>
          </a:p>
          <a:p>
            <a:pPr>
              <a:spcBef>
                <a:spcPct val="50000"/>
              </a:spcBef>
            </a:pPr>
            <a:r>
              <a:rPr lang="en-US" sz="1600">
                <a:solidFill>
                  <a:srgbClr val="000000"/>
                </a:solidFill>
                <a:latin typeface="Comic Sans MS" pitchFamily="66" charset="0"/>
              </a:rPr>
              <a:t>Industrial Revolution </a:t>
            </a:r>
          </a:p>
        </p:txBody>
      </p:sp>
      <p:sp>
        <p:nvSpPr>
          <p:cNvPr id="23563" name="Text Box 24"/>
          <p:cNvSpPr txBox="1">
            <a:spLocks noChangeArrowheads="1"/>
          </p:cNvSpPr>
          <p:nvPr/>
        </p:nvSpPr>
        <p:spPr bwMode="auto">
          <a:xfrm>
            <a:off x="7086600" y="2895600"/>
            <a:ext cx="1219200" cy="366713"/>
          </a:xfrm>
          <a:prstGeom prst="rect">
            <a:avLst/>
          </a:prstGeom>
          <a:noFill/>
          <a:ln w="9525">
            <a:noFill/>
            <a:miter lim="800000"/>
            <a:headEnd/>
            <a:tailEnd/>
          </a:ln>
        </p:spPr>
        <p:txBody>
          <a:bodyPr>
            <a:spAutoFit/>
          </a:bodyPr>
          <a:lstStyle/>
          <a:p>
            <a:pPr>
              <a:spcBef>
                <a:spcPct val="50000"/>
              </a:spcBef>
            </a:pPr>
            <a:r>
              <a:rPr lang="en-US"/>
              <a:t>Big Idea</a:t>
            </a:r>
          </a:p>
        </p:txBody>
      </p:sp>
      <p:sp>
        <p:nvSpPr>
          <p:cNvPr id="23564" name="Text Box 25"/>
          <p:cNvSpPr txBox="1">
            <a:spLocks noChangeArrowheads="1"/>
          </p:cNvSpPr>
          <p:nvPr/>
        </p:nvSpPr>
        <p:spPr bwMode="auto">
          <a:xfrm>
            <a:off x="6705600" y="3276600"/>
            <a:ext cx="2438400" cy="1314450"/>
          </a:xfrm>
          <a:prstGeom prst="rect">
            <a:avLst/>
          </a:prstGeom>
          <a:noFill/>
          <a:ln w="9525">
            <a:noFill/>
            <a:miter lim="800000"/>
            <a:headEnd/>
            <a:tailEnd/>
          </a:ln>
        </p:spPr>
        <p:txBody>
          <a:bodyPr>
            <a:spAutoFit/>
          </a:bodyPr>
          <a:lstStyle/>
          <a:p>
            <a:pPr>
              <a:spcBef>
                <a:spcPct val="50000"/>
              </a:spcBef>
            </a:pPr>
            <a:r>
              <a:rPr lang="en-US" sz="1600">
                <a:solidFill>
                  <a:srgbClr val="000000"/>
                </a:solidFill>
                <a:latin typeface="Comic Sans MS" pitchFamily="66" charset="0"/>
              </a:rPr>
              <a:t>Revolutions sometimes occur when peoples’ rights are taken away or they have bad times economically. </a:t>
            </a:r>
          </a:p>
        </p:txBody>
      </p:sp>
      <p:sp>
        <p:nvSpPr>
          <p:cNvPr id="23565" name="Text Box 26"/>
          <p:cNvSpPr txBox="1">
            <a:spLocks noChangeArrowheads="1"/>
          </p:cNvSpPr>
          <p:nvPr/>
        </p:nvSpPr>
        <p:spPr bwMode="auto">
          <a:xfrm>
            <a:off x="533400" y="3200400"/>
            <a:ext cx="2057400" cy="457200"/>
          </a:xfrm>
          <a:prstGeom prst="rect">
            <a:avLst/>
          </a:prstGeom>
          <a:noFill/>
          <a:ln w="9525">
            <a:noFill/>
            <a:miter lim="800000"/>
            <a:headEnd/>
            <a:tailEnd/>
          </a:ln>
        </p:spPr>
        <p:txBody>
          <a:bodyPr>
            <a:spAutoFit/>
          </a:bodyPr>
          <a:lstStyle/>
          <a:p>
            <a:pPr>
              <a:spcBef>
                <a:spcPct val="50000"/>
              </a:spcBef>
            </a:pPr>
            <a:r>
              <a:rPr lang="en-US" sz="2400" b="1">
                <a:solidFill>
                  <a:srgbClr val="000000"/>
                </a:solidFill>
                <a:latin typeface="Comic Sans MS" pitchFamily="66" charset="0"/>
              </a:rPr>
              <a:t>revolution</a:t>
            </a:r>
          </a:p>
        </p:txBody>
      </p:sp>
      <p:sp>
        <p:nvSpPr>
          <p:cNvPr id="23566" name="Text Box 2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457200" y="1143000"/>
            <a:ext cx="8229600" cy="4525963"/>
          </a:xfrm>
        </p:spPr>
        <p:txBody>
          <a:bodyPr/>
          <a:lstStyle/>
          <a:p>
            <a:pPr eaLnBrk="1" hangingPunct="1"/>
            <a:r>
              <a:rPr lang="en-US" b="1" smtClean="0"/>
              <a:t>Create a newspaper headline that may have been written for the topic we are studying. Capture the main idea of the event.</a:t>
            </a:r>
          </a:p>
        </p:txBody>
      </p:sp>
      <p:sp>
        <p:nvSpPr>
          <p:cNvPr id="24579" name="Rectangle 4"/>
          <p:cNvSpPr>
            <a:spLocks noGrp="1" noChangeArrowheads="1"/>
          </p:cNvSpPr>
          <p:nvPr>
            <p:ph type="title"/>
          </p:nvPr>
        </p:nvSpPr>
        <p:spPr>
          <a:xfrm>
            <a:off x="457200" y="-152400"/>
            <a:ext cx="8229600" cy="1143000"/>
          </a:xfrm>
          <a:noFill/>
        </p:spPr>
        <p:txBody>
          <a:bodyPr/>
          <a:lstStyle/>
          <a:p>
            <a:pPr eaLnBrk="1" hangingPunct="1"/>
            <a:r>
              <a:rPr lang="en-US" b="1" smtClean="0">
                <a:solidFill>
                  <a:srgbClr val="FF0066"/>
                </a:solidFill>
              </a:rPr>
              <a:t>Newspaper Headline</a:t>
            </a:r>
          </a:p>
        </p:txBody>
      </p:sp>
      <p:pic>
        <p:nvPicPr>
          <p:cNvPr id="24580" name="Picture 5"/>
          <p:cNvPicPr>
            <a:picLocks noChangeAspect="1" noChangeArrowheads="1"/>
          </p:cNvPicPr>
          <p:nvPr/>
        </p:nvPicPr>
        <p:blipFill>
          <a:blip r:embed="rId3"/>
          <a:srcRect/>
          <a:stretch>
            <a:fillRect/>
          </a:stretch>
        </p:blipFill>
        <p:spPr bwMode="auto">
          <a:xfrm>
            <a:off x="3048000" y="2819400"/>
            <a:ext cx="3352800" cy="2514600"/>
          </a:xfrm>
          <a:prstGeom prst="rect">
            <a:avLst/>
          </a:prstGeom>
          <a:noFill/>
          <a:ln w="9525">
            <a:noFill/>
            <a:miter lim="800000"/>
            <a:headEnd/>
            <a:tailEnd/>
          </a:ln>
        </p:spPr>
      </p:pic>
      <p:sp>
        <p:nvSpPr>
          <p:cNvPr id="24581" name="Text Box 6"/>
          <p:cNvSpPr txBox="1">
            <a:spLocks noChangeArrowheads="1"/>
          </p:cNvSpPr>
          <p:nvPr/>
        </p:nvSpPr>
        <p:spPr bwMode="auto">
          <a:xfrm>
            <a:off x="76200" y="5638800"/>
            <a:ext cx="91440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The newspaper is a greater treasure to the people than uncounted millions of gold.           						</a:t>
            </a:r>
            <a:r>
              <a:rPr lang="en-US">
                <a:solidFill>
                  <a:srgbClr val="FF0066"/>
                </a:solidFill>
              </a:rPr>
              <a:t>-Henry Ward Beecher</a:t>
            </a:r>
          </a:p>
        </p:txBody>
      </p:sp>
      <p:sp>
        <p:nvSpPr>
          <p:cNvPr id="24582"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p:cNvPicPr>
            <a:picLocks noChangeAspect="1" noChangeArrowheads="1"/>
          </p:cNvPicPr>
          <p:nvPr/>
        </p:nvPicPr>
        <p:blipFill>
          <a:blip r:embed="rId3"/>
          <a:srcRect/>
          <a:stretch>
            <a:fillRect/>
          </a:stretch>
        </p:blipFill>
        <p:spPr bwMode="auto">
          <a:xfrm>
            <a:off x="1447800" y="3352800"/>
            <a:ext cx="2381250" cy="2657475"/>
          </a:xfrm>
          <a:prstGeom prst="rect">
            <a:avLst/>
          </a:prstGeom>
          <a:noFill/>
          <a:ln w="9525">
            <a:noFill/>
            <a:miter lim="800000"/>
            <a:headEnd/>
            <a:tailEnd/>
          </a:ln>
        </p:spPr>
      </p:pic>
      <p:sp>
        <p:nvSpPr>
          <p:cNvPr id="25603" name="Rectangle 3"/>
          <p:cNvSpPr>
            <a:spLocks noGrp="1" noChangeArrowheads="1"/>
          </p:cNvSpPr>
          <p:nvPr>
            <p:ph type="body" idx="1"/>
          </p:nvPr>
        </p:nvSpPr>
        <p:spPr>
          <a:xfrm>
            <a:off x="457200" y="1066800"/>
            <a:ext cx="8382000" cy="4525963"/>
          </a:xfrm>
        </p:spPr>
        <p:txBody>
          <a:bodyPr/>
          <a:lstStyle/>
          <a:p>
            <a:pPr eaLnBrk="1" hangingPunct="1"/>
            <a:r>
              <a:rPr lang="en-US" b="1" smtClean="0"/>
              <a:t>Draw a thought bubble and write in the thoughts of _________. Be sure to include key historical thoughts.</a:t>
            </a:r>
          </a:p>
        </p:txBody>
      </p:sp>
      <p:sp>
        <p:nvSpPr>
          <p:cNvPr id="25604" name="Rectangle 4"/>
          <p:cNvSpPr>
            <a:spLocks noGrp="1" noChangeArrowheads="1"/>
          </p:cNvSpPr>
          <p:nvPr>
            <p:ph type="title"/>
          </p:nvPr>
        </p:nvSpPr>
        <p:spPr>
          <a:xfrm>
            <a:off x="457200" y="-152400"/>
            <a:ext cx="8229600" cy="1143000"/>
          </a:xfrm>
          <a:noFill/>
        </p:spPr>
        <p:txBody>
          <a:bodyPr/>
          <a:lstStyle/>
          <a:p>
            <a:pPr eaLnBrk="1" hangingPunct="1"/>
            <a:r>
              <a:rPr lang="en-US" b="1" smtClean="0">
                <a:solidFill>
                  <a:srgbClr val="FF0066"/>
                </a:solidFill>
              </a:rPr>
              <a:t>Thought Bubble</a:t>
            </a:r>
          </a:p>
        </p:txBody>
      </p:sp>
      <p:sp>
        <p:nvSpPr>
          <p:cNvPr id="25605" name="AutoShape 5"/>
          <p:cNvSpPr>
            <a:spLocks noChangeArrowheads="1"/>
          </p:cNvSpPr>
          <p:nvPr/>
        </p:nvSpPr>
        <p:spPr bwMode="auto">
          <a:xfrm>
            <a:off x="3962400" y="2667000"/>
            <a:ext cx="4495800" cy="2438400"/>
          </a:xfrm>
          <a:prstGeom prst="cloudCallout">
            <a:avLst>
              <a:gd name="adj1" fmla="val -66171"/>
              <a:gd name="adj2" fmla="val 7681"/>
            </a:avLst>
          </a:prstGeom>
          <a:solidFill>
            <a:srgbClr val="FF0066"/>
          </a:solidFill>
          <a:ln w="9525">
            <a:solidFill>
              <a:schemeClr val="tx1"/>
            </a:solidFill>
            <a:round/>
            <a:headEnd/>
            <a:tailEnd/>
          </a:ln>
        </p:spPr>
        <p:txBody>
          <a:bodyPr/>
          <a:lstStyle/>
          <a:p>
            <a:pPr algn="ctr"/>
            <a:endParaRPr lang="en-US">
              <a:solidFill>
                <a:srgbClr val="FF0066"/>
              </a:solidFill>
            </a:endParaRPr>
          </a:p>
        </p:txBody>
      </p:sp>
      <p:sp>
        <p:nvSpPr>
          <p:cNvPr id="25606" name="Text Box 6"/>
          <p:cNvSpPr txBox="1">
            <a:spLocks noChangeArrowheads="1"/>
          </p:cNvSpPr>
          <p:nvPr/>
        </p:nvSpPr>
        <p:spPr bwMode="auto">
          <a:xfrm>
            <a:off x="1524000" y="2667000"/>
            <a:ext cx="1752600" cy="641350"/>
          </a:xfrm>
          <a:prstGeom prst="rect">
            <a:avLst/>
          </a:prstGeom>
          <a:noFill/>
          <a:ln w="9525">
            <a:noFill/>
            <a:miter lim="800000"/>
            <a:headEnd/>
            <a:tailEnd/>
          </a:ln>
        </p:spPr>
        <p:txBody>
          <a:bodyPr>
            <a:spAutoFit/>
          </a:bodyPr>
          <a:lstStyle/>
          <a:p>
            <a:pPr>
              <a:spcBef>
                <a:spcPct val="50000"/>
              </a:spcBef>
            </a:pPr>
            <a:r>
              <a:rPr lang="en-US" b="1"/>
              <a:t>EXAMPLE    Thomas Paine</a:t>
            </a:r>
          </a:p>
        </p:txBody>
      </p:sp>
      <p:sp>
        <p:nvSpPr>
          <p:cNvPr id="25607" name="Text Box 8"/>
          <p:cNvSpPr txBox="1">
            <a:spLocks noChangeArrowheads="1"/>
          </p:cNvSpPr>
          <p:nvPr/>
        </p:nvSpPr>
        <p:spPr bwMode="auto">
          <a:xfrm>
            <a:off x="4419600" y="3200400"/>
            <a:ext cx="3505200" cy="1465263"/>
          </a:xfrm>
          <a:prstGeom prst="rect">
            <a:avLst/>
          </a:prstGeom>
          <a:noFill/>
          <a:ln w="9525">
            <a:noFill/>
            <a:miter lim="800000"/>
            <a:headEnd/>
            <a:tailEnd/>
          </a:ln>
        </p:spPr>
        <p:txBody>
          <a:bodyPr>
            <a:spAutoFit/>
          </a:bodyPr>
          <a:lstStyle/>
          <a:p>
            <a:pPr>
              <a:spcBef>
                <a:spcPct val="50000"/>
              </a:spcBef>
            </a:pPr>
            <a:r>
              <a:rPr lang="en-US"/>
              <a:t>I just know I can write something the average person will understand. I need to convince them that a tiny island should not rule us.</a:t>
            </a:r>
          </a:p>
        </p:txBody>
      </p:sp>
      <p:sp>
        <p:nvSpPr>
          <p:cNvPr id="25608" name="Text Box 9"/>
          <p:cNvSpPr txBox="1">
            <a:spLocks noChangeArrowheads="1"/>
          </p:cNvSpPr>
          <p:nvPr/>
        </p:nvSpPr>
        <p:spPr bwMode="auto">
          <a:xfrm>
            <a:off x="228600" y="6019800"/>
            <a:ext cx="8534400" cy="457200"/>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 “A man who does not think for himself does not think at all.” </a:t>
            </a:r>
            <a:r>
              <a:rPr lang="en-US">
                <a:solidFill>
                  <a:srgbClr val="FF0066"/>
                </a:solidFill>
              </a:rPr>
              <a:t>– Oscar Wilde</a:t>
            </a:r>
          </a:p>
        </p:txBody>
      </p:sp>
      <p:sp>
        <p:nvSpPr>
          <p:cNvPr id="25609"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a:xfrm>
            <a:off x="0" y="762000"/>
            <a:ext cx="9144000" cy="4525963"/>
          </a:xfrm>
        </p:spPr>
        <p:txBody>
          <a:bodyPr/>
          <a:lstStyle/>
          <a:p>
            <a:pPr eaLnBrk="1" hangingPunct="1">
              <a:lnSpc>
                <a:spcPct val="90000"/>
              </a:lnSpc>
            </a:pPr>
            <a:r>
              <a:rPr lang="en-US" sz="2600" b="1" smtClean="0"/>
              <a:t>The class is divided into 3-4 teams. </a:t>
            </a:r>
          </a:p>
          <a:p>
            <a:pPr eaLnBrk="1" hangingPunct="1">
              <a:lnSpc>
                <a:spcPct val="90000"/>
              </a:lnSpc>
            </a:pPr>
            <a:r>
              <a:rPr lang="en-US" sz="2600" b="1" smtClean="0"/>
              <a:t>The chalkboard/whiteboard is divided into a large space for each team. </a:t>
            </a:r>
          </a:p>
          <a:p>
            <a:pPr eaLnBrk="1" hangingPunct="1">
              <a:lnSpc>
                <a:spcPct val="90000"/>
              </a:lnSpc>
            </a:pPr>
            <a:r>
              <a:rPr lang="en-US" sz="2600" b="1" smtClean="0"/>
              <a:t>Each person needs a writing utensil.</a:t>
            </a:r>
          </a:p>
          <a:p>
            <a:pPr eaLnBrk="1" hangingPunct="1">
              <a:lnSpc>
                <a:spcPct val="90000"/>
              </a:lnSpc>
            </a:pPr>
            <a:r>
              <a:rPr lang="en-US" sz="2600" b="1" smtClean="0"/>
              <a:t>When the teacher says “Go,” all team members rush to their area and write or draw (symbols/pictures) to represent key ideas in the current topic of study. (It will be crowded!)</a:t>
            </a:r>
          </a:p>
          <a:p>
            <a:pPr eaLnBrk="1" hangingPunct="1">
              <a:lnSpc>
                <a:spcPct val="90000"/>
              </a:lnSpc>
            </a:pPr>
            <a:r>
              <a:rPr lang="en-US" sz="2600" b="1" smtClean="0"/>
              <a:t>At the end of 3 minutes, each team must present 2-3 ideas from their chalkboard creation.</a:t>
            </a:r>
          </a:p>
        </p:txBody>
      </p:sp>
      <p:pic>
        <p:nvPicPr>
          <p:cNvPr id="26627" name="Picture 5"/>
          <p:cNvPicPr>
            <a:picLocks noChangeAspect="1" noChangeArrowheads="1"/>
          </p:cNvPicPr>
          <p:nvPr/>
        </p:nvPicPr>
        <p:blipFill>
          <a:blip r:embed="rId3"/>
          <a:srcRect/>
          <a:stretch>
            <a:fillRect/>
          </a:stretch>
        </p:blipFill>
        <p:spPr bwMode="auto">
          <a:xfrm>
            <a:off x="7086600" y="4876800"/>
            <a:ext cx="1495425" cy="981075"/>
          </a:xfrm>
          <a:prstGeom prst="rect">
            <a:avLst/>
          </a:prstGeom>
          <a:noFill/>
          <a:ln w="9525">
            <a:noFill/>
            <a:miter lim="800000"/>
            <a:headEnd/>
            <a:tailEnd/>
          </a:ln>
        </p:spPr>
      </p:pic>
      <p:pic>
        <p:nvPicPr>
          <p:cNvPr id="26628" name="Picture 7"/>
          <p:cNvPicPr>
            <a:picLocks noChangeAspect="1" noChangeArrowheads="1"/>
          </p:cNvPicPr>
          <p:nvPr/>
        </p:nvPicPr>
        <p:blipFill>
          <a:blip r:embed="rId4"/>
          <a:srcRect/>
          <a:stretch>
            <a:fillRect/>
          </a:stretch>
        </p:blipFill>
        <p:spPr bwMode="auto">
          <a:xfrm>
            <a:off x="228600" y="4876800"/>
            <a:ext cx="2209800" cy="1579563"/>
          </a:xfrm>
          <a:prstGeom prst="rect">
            <a:avLst/>
          </a:prstGeom>
          <a:noFill/>
          <a:ln w="9525">
            <a:noFill/>
            <a:miter lim="800000"/>
            <a:headEnd/>
            <a:tailEnd/>
          </a:ln>
        </p:spPr>
      </p:pic>
      <p:sp>
        <p:nvSpPr>
          <p:cNvPr id="26629" name="Rectangle 8"/>
          <p:cNvSpPr>
            <a:spLocks noChangeArrowheads="1"/>
          </p:cNvSpPr>
          <p:nvPr/>
        </p:nvSpPr>
        <p:spPr bwMode="auto">
          <a:xfrm>
            <a:off x="2393950" y="4953000"/>
            <a:ext cx="4316413" cy="45720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 will not sleep through my education.</a:t>
            </a:r>
            <a:r>
              <a:rPr lang="en-US"/>
              <a:t> </a:t>
            </a:r>
          </a:p>
        </p:txBody>
      </p:sp>
      <p:sp>
        <p:nvSpPr>
          <p:cNvPr id="26630" name="Rectangle 9"/>
          <p:cNvSpPr>
            <a:spLocks noChangeArrowheads="1"/>
          </p:cNvSpPr>
          <p:nvPr/>
        </p:nvSpPr>
        <p:spPr bwMode="auto">
          <a:xfrm>
            <a:off x="2393950" y="5257800"/>
            <a:ext cx="3444875" cy="45720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 will not sell school property.</a:t>
            </a:r>
            <a:r>
              <a:rPr lang="en-US" sz="2400">
                <a:latin typeface="Monotype Corsiva" pitchFamily="66" charset="0"/>
              </a:rPr>
              <a:t> </a:t>
            </a:r>
          </a:p>
        </p:txBody>
      </p:sp>
      <p:sp>
        <p:nvSpPr>
          <p:cNvPr id="26631" name="Rectangle 10"/>
          <p:cNvSpPr>
            <a:spLocks noChangeArrowheads="1"/>
          </p:cNvSpPr>
          <p:nvPr/>
        </p:nvSpPr>
        <p:spPr bwMode="auto">
          <a:xfrm>
            <a:off x="2414588" y="5562600"/>
            <a:ext cx="3903662" cy="45720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 will not drive the principal's car.</a:t>
            </a:r>
            <a:r>
              <a:rPr lang="en-US"/>
              <a:t> </a:t>
            </a:r>
          </a:p>
        </p:txBody>
      </p:sp>
      <p:sp>
        <p:nvSpPr>
          <p:cNvPr id="26632" name="Text Box 11"/>
          <p:cNvSpPr txBox="1">
            <a:spLocks noChangeArrowheads="1"/>
          </p:cNvSpPr>
          <p:nvPr/>
        </p:nvSpPr>
        <p:spPr bwMode="auto">
          <a:xfrm>
            <a:off x="5181600" y="6324600"/>
            <a:ext cx="3962400" cy="366713"/>
          </a:xfrm>
          <a:prstGeom prst="rect">
            <a:avLst/>
          </a:prstGeom>
          <a:noFill/>
          <a:ln w="9525">
            <a:noFill/>
            <a:miter lim="800000"/>
            <a:headEnd/>
            <a:tailEnd/>
          </a:ln>
        </p:spPr>
        <p:txBody>
          <a:bodyPr>
            <a:spAutoFit/>
          </a:bodyPr>
          <a:lstStyle/>
          <a:p>
            <a:pPr>
              <a:spcBef>
                <a:spcPct val="50000"/>
              </a:spcBef>
            </a:pPr>
            <a:r>
              <a:rPr lang="en-US">
                <a:solidFill>
                  <a:srgbClr val="FF0066"/>
                </a:solidFill>
              </a:rPr>
              <a:t>Bart Simpson Blackboard Quotes</a:t>
            </a:r>
          </a:p>
        </p:txBody>
      </p:sp>
      <p:sp>
        <p:nvSpPr>
          <p:cNvPr id="26633" name="Rectangle 12"/>
          <p:cNvSpPr>
            <a:spLocks noChangeArrowheads="1"/>
          </p:cNvSpPr>
          <p:nvPr/>
        </p:nvSpPr>
        <p:spPr bwMode="auto">
          <a:xfrm>
            <a:off x="2438400" y="5867400"/>
            <a:ext cx="4208463" cy="45720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 will not conduct my own fire drills.</a:t>
            </a:r>
            <a:r>
              <a:rPr lang="en-US"/>
              <a:t> </a:t>
            </a:r>
          </a:p>
        </p:txBody>
      </p:sp>
      <p:sp>
        <p:nvSpPr>
          <p:cNvPr id="26634" name="Rectangle 13"/>
          <p:cNvSpPr>
            <a:spLocks noGrp="1" noChangeArrowheads="1"/>
          </p:cNvSpPr>
          <p:nvPr>
            <p:ph type="title"/>
          </p:nvPr>
        </p:nvSpPr>
        <p:spPr>
          <a:xfrm>
            <a:off x="533400" y="-152400"/>
            <a:ext cx="8229600" cy="1143000"/>
          </a:xfrm>
        </p:spPr>
        <p:txBody>
          <a:bodyPr/>
          <a:lstStyle/>
          <a:p>
            <a:pPr eaLnBrk="1" hangingPunct="1"/>
            <a:r>
              <a:rPr lang="en-US" b="1" smtClean="0">
                <a:solidFill>
                  <a:srgbClr val="FF0066"/>
                </a:solidFill>
              </a:rPr>
              <a:t>Chalkboard Champs</a:t>
            </a:r>
          </a:p>
        </p:txBody>
      </p:sp>
      <p:sp>
        <p:nvSpPr>
          <p:cNvPr id="26635" name="Text Box 14"/>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533400" y="990600"/>
            <a:ext cx="8686800" cy="4525963"/>
          </a:xfrm>
        </p:spPr>
        <p:txBody>
          <a:bodyPr/>
          <a:lstStyle/>
          <a:p>
            <a:pPr eaLnBrk="1" hangingPunct="1"/>
            <a:r>
              <a:rPr lang="en-US" sz="3600" b="1" smtClean="0"/>
              <a:t>Write two test questions that you think the teacher might put on the test. </a:t>
            </a:r>
          </a:p>
          <a:p>
            <a:pPr eaLnBrk="1" hangingPunct="1"/>
            <a:r>
              <a:rPr lang="en-US" sz="3600" b="1" smtClean="0"/>
              <a:t>Make your two questions be about the most important ideas of the unit.</a:t>
            </a:r>
          </a:p>
        </p:txBody>
      </p:sp>
      <p:pic>
        <p:nvPicPr>
          <p:cNvPr id="27651" name="Picture 5"/>
          <p:cNvPicPr>
            <a:picLocks noChangeAspect="1" noChangeArrowheads="1"/>
          </p:cNvPicPr>
          <p:nvPr/>
        </p:nvPicPr>
        <p:blipFill>
          <a:blip r:embed="rId3"/>
          <a:srcRect/>
          <a:stretch>
            <a:fillRect/>
          </a:stretch>
        </p:blipFill>
        <p:spPr bwMode="auto">
          <a:xfrm>
            <a:off x="6629400" y="4267200"/>
            <a:ext cx="2224088" cy="2324100"/>
          </a:xfrm>
          <a:prstGeom prst="rect">
            <a:avLst/>
          </a:prstGeom>
          <a:noFill/>
          <a:ln w="9525">
            <a:noFill/>
            <a:miter lim="800000"/>
            <a:headEnd/>
            <a:tailEnd/>
          </a:ln>
        </p:spPr>
      </p:pic>
      <p:sp>
        <p:nvSpPr>
          <p:cNvPr id="27652" name="Rectangle 6"/>
          <p:cNvSpPr>
            <a:spLocks noChangeArrowheads="1"/>
          </p:cNvSpPr>
          <p:nvPr/>
        </p:nvSpPr>
        <p:spPr bwMode="auto">
          <a:xfrm>
            <a:off x="609600" y="5105400"/>
            <a:ext cx="5943600" cy="1187450"/>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The desire to know is far more important than achievement and/or performance measures.</a:t>
            </a:r>
            <a:br>
              <a:rPr lang="en-US" sz="2400">
                <a:solidFill>
                  <a:srgbClr val="FF0066"/>
                </a:solidFill>
                <a:latin typeface="Monotype Corsiva" pitchFamily="66" charset="0"/>
              </a:rPr>
            </a:br>
            <a:r>
              <a:rPr lang="en-US" sz="2400">
                <a:solidFill>
                  <a:srgbClr val="FF0066"/>
                </a:solidFill>
                <a:latin typeface="Monotype Corsiva" pitchFamily="66" charset="0"/>
              </a:rPr>
              <a:t>				-</a:t>
            </a:r>
            <a:r>
              <a:rPr lang="en-US">
                <a:solidFill>
                  <a:srgbClr val="FF0066"/>
                </a:solidFill>
              </a:rPr>
              <a:t>Caine &amp; Caine</a:t>
            </a:r>
          </a:p>
        </p:txBody>
      </p:sp>
      <p:sp>
        <p:nvSpPr>
          <p:cNvPr id="27653" name="Rectangle 7"/>
          <p:cNvSpPr>
            <a:spLocks noGrp="1" noChangeArrowheads="1"/>
          </p:cNvSpPr>
          <p:nvPr>
            <p:ph type="title"/>
          </p:nvPr>
        </p:nvSpPr>
        <p:spPr>
          <a:xfrm>
            <a:off x="762000" y="-152400"/>
            <a:ext cx="8229600" cy="1143000"/>
          </a:xfrm>
        </p:spPr>
        <p:txBody>
          <a:bodyPr/>
          <a:lstStyle/>
          <a:p>
            <a:pPr eaLnBrk="1" hangingPunct="1"/>
            <a:r>
              <a:rPr lang="en-US" b="1" smtClean="0">
                <a:solidFill>
                  <a:srgbClr val="FF0066"/>
                </a:solidFill>
              </a:rPr>
              <a:t>Test Questions</a:t>
            </a:r>
          </a:p>
        </p:txBody>
      </p:sp>
      <p:sp>
        <p:nvSpPr>
          <p:cNvPr id="27654" name="Text Box 8"/>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457200" y="762000"/>
            <a:ext cx="8229600" cy="4525963"/>
          </a:xfrm>
        </p:spPr>
        <p:txBody>
          <a:bodyPr/>
          <a:lstStyle/>
          <a:p>
            <a:pPr eaLnBrk="1" hangingPunct="1"/>
            <a:r>
              <a:rPr lang="en-US" b="1" smtClean="0"/>
              <a:t>Create a cartoon or a comic strip about one of the key events, ideas or people that we have been studying.</a:t>
            </a:r>
          </a:p>
          <a:p>
            <a:pPr eaLnBrk="1" hangingPunct="1"/>
            <a:r>
              <a:rPr lang="en-US" b="1" smtClean="0"/>
              <a:t>You will have five minutes. </a:t>
            </a:r>
          </a:p>
          <a:p>
            <a:pPr eaLnBrk="1" hangingPunct="1"/>
            <a:r>
              <a:rPr lang="en-US" b="1" smtClean="0"/>
              <a:t>Your drawing is not as important as the ideas you include in it.</a:t>
            </a:r>
          </a:p>
          <a:p>
            <a:pPr eaLnBrk="1" hangingPunct="1"/>
            <a:r>
              <a:rPr lang="en-US" b="1" smtClean="0"/>
              <a:t>Use talk bubbles and captions.</a:t>
            </a:r>
          </a:p>
        </p:txBody>
      </p:sp>
      <p:pic>
        <p:nvPicPr>
          <p:cNvPr id="28675" name="Picture 4"/>
          <p:cNvPicPr>
            <a:picLocks noChangeAspect="1" noChangeArrowheads="1"/>
          </p:cNvPicPr>
          <p:nvPr/>
        </p:nvPicPr>
        <p:blipFill>
          <a:blip r:embed="rId3"/>
          <a:srcRect/>
          <a:stretch>
            <a:fillRect/>
          </a:stretch>
        </p:blipFill>
        <p:spPr bwMode="auto">
          <a:xfrm>
            <a:off x="152400" y="4648200"/>
            <a:ext cx="6553200" cy="1101725"/>
          </a:xfrm>
          <a:prstGeom prst="rect">
            <a:avLst/>
          </a:prstGeom>
          <a:noFill/>
          <a:ln w="9525">
            <a:noFill/>
            <a:miter lim="800000"/>
            <a:headEnd/>
            <a:tailEnd/>
          </a:ln>
        </p:spPr>
      </p:pic>
      <p:sp>
        <p:nvSpPr>
          <p:cNvPr id="28676" name="Rectangle 5"/>
          <p:cNvSpPr>
            <a:spLocks noChangeArrowheads="1"/>
          </p:cNvSpPr>
          <p:nvPr/>
        </p:nvSpPr>
        <p:spPr bwMode="auto">
          <a:xfrm>
            <a:off x="0" y="5791200"/>
            <a:ext cx="9144000" cy="822325"/>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The pictures made it interesting and it just stuck in my mind.</a:t>
            </a:r>
            <a:r>
              <a:rPr lang="en-US">
                <a:solidFill>
                  <a:srgbClr val="FF0066"/>
                </a:solidFill>
              </a:rPr>
              <a:t> </a:t>
            </a:r>
            <a:r>
              <a:rPr lang="en-US" sz="2400">
                <a:solidFill>
                  <a:srgbClr val="FF0066"/>
                </a:solidFill>
                <a:latin typeface="Monotype Corsiva" pitchFamily="66" charset="0"/>
              </a:rPr>
              <a:t>				           </a:t>
            </a:r>
            <a:r>
              <a:rPr lang="en-US">
                <a:solidFill>
                  <a:srgbClr val="FF0066"/>
                </a:solidFill>
              </a:rPr>
              <a:t>- Quote from student using </a:t>
            </a:r>
            <a:r>
              <a:rPr lang="en-US" i="1">
                <a:solidFill>
                  <a:srgbClr val="FF0066"/>
                </a:solidFill>
              </a:rPr>
              <a:t>Adventure Tales Cartoon Book</a:t>
            </a:r>
          </a:p>
        </p:txBody>
      </p:sp>
      <p:pic>
        <p:nvPicPr>
          <p:cNvPr id="28677" name="Picture 6"/>
          <p:cNvPicPr>
            <a:picLocks noChangeAspect="1" noChangeArrowheads="1"/>
          </p:cNvPicPr>
          <p:nvPr/>
        </p:nvPicPr>
        <p:blipFill>
          <a:blip r:embed="rId4"/>
          <a:srcRect/>
          <a:stretch>
            <a:fillRect/>
          </a:stretch>
        </p:blipFill>
        <p:spPr bwMode="auto">
          <a:xfrm>
            <a:off x="6781800" y="4343400"/>
            <a:ext cx="2190750" cy="1649413"/>
          </a:xfrm>
          <a:prstGeom prst="rect">
            <a:avLst/>
          </a:prstGeom>
          <a:noFill/>
          <a:ln w="9525">
            <a:noFill/>
            <a:miter lim="800000"/>
            <a:headEnd/>
            <a:tailEnd/>
          </a:ln>
        </p:spPr>
      </p:pic>
      <p:sp>
        <p:nvSpPr>
          <p:cNvPr id="28678" name="Rectangle 7"/>
          <p:cNvSpPr>
            <a:spLocks noGrp="1" noChangeArrowheads="1"/>
          </p:cNvSpPr>
          <p:nvPr>
            <p:ph type="title"/>
          </p:nvPr>
        </p:nvSpPr>
        <p:spPr>
          <a:xfrm>
            <a:off x="533400" y="-152400"/>
            <a:ext cx="8229600" cy="1143000"/>
          </a:xfrm>
        </p:spPr>
        <p:txBody>
          <a:bodyPr/>
          <a:lstStyle/>
          <a:p>
            <a:pPr eaLnBrk="1" hangingPunct="1"/>
            <a:r>
              <a:rPr lang="en-US" b="1" smtClean="0">
                <a:solidFill>
                  <a:srgbClr val="FF0066"/>
                </a:solidFill>
              </a:rPr>
              <a:t>Historical Cartoons</a:t>
            </a:r>
          </a:p>
        </p:txBody>
      </p:sp>
      <p:sp>
        <p:nvSpPr>
          <p:cNvPr id="28679" name="Text Box 8"/>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457200" y="762000"/>
            <a:ext cx="8229600" cy="4525963"/>
          </a:xfrm>
          <a:prstGeom prst="rect">
            <a:avLst/>
          </a:prstGeom>
          <a:noFill/>
          <a:ln w="9525">
            <a:noFill/>
            <a:miter lim="800000"/>
            <a:headEnd/>
            <a:tailEnd/>
          </a:ln>
        </p:spPr>
        <p:txBody>
          <a:bodyPr/>
          <a:lstStyle/>
          <a:p>
            <a:pPr marL="342900" indent="-342900">
              <a:spcBef>
                <a:spcPct val="20000"/>
              </a:spcBef>
              <a:buFontTx/>
              <a:buChar char="•"/>
            </a:pPr>
            <a:r>
              <a:rPr lang="en-US" sz="3600" b="1"/>
              <a:t>Choose one of the key people we have been studying recently. </a:t>
            </a:r>
          </a:p>
          <a:p>
            <a:pPr marL="342900" indent="-342900">
              <a:spcBef>
                <a:spcPct val="20000"/>
              </a:spcBef>
              <a:buFontTx/>
              <a:buChar char="•"/>
            </a:pPr>
            <a:r>
              <a:rPr lang="en-US" sz="3600" b="1"/>
              <a:t>In three minutes write as much as you know about that person.</a:t>
            </a:r>
          </a:p>
        </p:txBody>
      </p:sp>
      <p:pic>
        <p:nvPicPr>
          <p:cNvPr id="29699" name="Picture 5"/>
          <p:cNvPicPr>
            <a:picLocks noChangeAspect="1" noChangeArrowheads="1"/>
          </p:cNvPicPr>
          <p:nvPr>
            <p:ph type="body" idx="1"/>
          </p:nvPr>
        </p:nvPicPr>
        <p:blipFill>
          <a:blip r:embed="rId3"/>
          <a:srcRect/>
          <a:stretch>
            <a:fillRect/>
          </a:stretch>
        </p:blipFill>
        <p:spPr>
          <a:xfrm>
            <a:off x="990600" y="3276600"/>
            <a:ext cx="1762125" cy="2162175"/>
          </a:xfrm>
          <a:noFill/>
        </p:spPr>
      </p:pic>
      <p:sp>
        <p:nvSpPr>
          <p:cNvPr id="29700" name="Rectangle 6"/>
          <p:cNvSpPr>
            <a:spLocks noChangeArrowheads="1"/>
          </p:cNvSpPr>
          <p:nvPr>
            <p:ph type="title"/>
          </p:nvPr>
        </p:nvSpPr>
        <p:spPr>
          <a:xfrm>
            <a:off x="457200" y="-152400"/>
            <a:ext cx="8229600" cy="1143000"/>
          </a:xfrm>
          <a:noFill/>
        </p:spPr>
        <p:txBody>
          <a:bodyPr/>
          <a:lstStyle/>
          <a:p>
            <a:pPr eaLnBrk="1" hangingPunct="1"/>
            <a:r>
              <a:rPr lang="en-US" b="1" smtClean="0">
                <a:solidFill>
                  <a:srgbClr val="FF0066"/>
                </a:solidFill>
              </a:rPr>
              <a:t>Biography</a:t>
            </a:r>
          </a:p>
        </p:txBody>
      </p:sp>
      <p:pic>
        <p:nvPicPr>
          <p:cNvPr id="29701" name="Picture 7"/>
          <p:cNvPicPr>
            <a:picLocks noChangeAspect="1" noChangeArrowheads="1"/>
          </p:cNvPicPr>
          <p:nvPr/>
        </p:nvPicPr>
        <p:blipFill>
          <a:blip r:embed="rId4"/>
          <a:srcRect/>
          <a:stretch>
            <a:fillRect/>
          </a:stretch>
        </p:blipFill>
        <p:spPr bwMode="auto">
          <a:xfrm>
            <a:off x="3757613" y="3429000"/>
            <a:ext cx="1628775" cy="1905000"/>
          </a:xfrm>
          <a:prstGeom prst="rect">
            <a:avLst/>
          </a:prstGeom>
          <a:noFill/>
          <a:ln w="9525">
            <a:noFill/>
            <a:miter lim="800000"/>
            <a:headEnd/>
            <a:tailEnd/>
          </a:ln>
        </p:spPr>
      </p:pic>
      <p:pic>
        <p:nvPicPr>
          <p:cNvPr id="29702" name="Picture 8"/>
          <p:cNvPicPr>
            <a:picLocks noChangeAspect="1" noChangeArrowheads="1"/>
          </p:cNvPicPr>
          <p:nvPr/>
        </p:nvPicPr>
        <p:blipFill>
          <a:blip r:embed="rId5"/>
          <a:srcRect/>
          <a:stretch>
            <a:fillRect/>
          </a:stretch>
        </p:blipFill>
        <p:spPr bwMode="auto">
          <a:xfrm>
            <a:off x="6553200" y="3200400"/>
            <a:ext cx="1522413" cy="2238375"/>
          </a:xfrm>
          <a:prstGeom prst="rect">
            <a:avLst/>
          </a:prstGeom>
          <a:noFill/>
          <a:ln w="9525">
            <a:noFill/>
            <a:miter lim="800000"/>
            <a:headEnd/>
            <a:tailEnd/>
          </a:ln>
        </p:spPr>
      </p:pic>
      <p:sp>
        <p:nvSpPr>
          <p:cNvPr id="29703" name="Rectangle 9"/>
          <p:cNvSpPr>
            <a:spLocks noChangeArrowheads="1"/>
          </p:cNvSpPr>
          <p:nvPr/>
        </p:nvSpPr>
        <p:spPr bwMode="auto">
          <a:xfrm>
            <a:off x="228600" y="5486400"/>
            <a:ext cx="8763000" cy="1187450"/>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The best biographies leave their readers with a sense of having all but entered into a second life and of having come to know another human being in some ways better than he knew himself.  </a:t>
            </a:r>
            <a:r>
              <a:rPr lang="en-US">
                <a:solidFill>
                  <a:srgbClr val="FF0066"/>
                </a:solidFill>
              </a:rPr>
              <a:t>- Mary Cable</a:t>
            </a:r>
          </a:p>
        </p:txBody>
      </p:sp>
      <p:sp>
        <p:nvSpPr>
          <p:cNvPr id="29704"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76200"/>
            <a:ext cx="8229600" cy="1143000"/>
          </a:xfrm>
        </p:spPr>
        <p:txBody>
          <a:bodyPr/>
          <a:lstStyle/>
          <a:p>
            <a:pPr eaLnBrk="1" hangingPunct="1"/>
            <a:r>
              <a:rPr lang="en-US" b="1" smtClean="0">
                <a:solidFill>
                  <a:srgbClr val="FF0066"/>
                </a:solidFill>
              </a:rPr>
              <a:t>Am I a “10”?</a:t>
            </a:r>
          </a:p>
        </p:txBody>
      </p:sp>
      <p:sp>
        <p:nvSpPr>
          <p:cNvPr id="30723" name="Rectangle 3"/>
          <p:cNvSpPr>
            <a:spLocks noGrp="1" noChangeArrowheads="1"/>
          </p:cNvSpPr>
          <p:nvPr>
            <p:ph type="body" idx="1"/>
          </p:nvPr>
        </p:nvSpPr>
        <p:spPr>
          <a:xfrm>
            <a:off x="381000" y="914400"/>
            <a:ext cx="8763000" cy="4525963"/>
          </a:xfrm>
        </p:spPr>
        <p:txBody>
          <a:bodyPr/>
          <a:lstStyle/>
          <a:p>
            <a:pPr eaLnBrk="1" hangingPunct="1">
              <a:lnSpc>
                <a:spcPct val="90000"/>
              </a:lnSpc>
            </a:pPr>
            <a:r>
              <a:rPr lang="en-US" sz="2800" b="1" smtClean="0"/>
              <a:t>Rate yourself from “1” to “10” (ten being the best) on how well you understand everything we study in class.</a:t>
            </a:r>
          </a:p>
          <a:p>
            <a:pPr eaLnBrk="1" hangingPunct="1">
              <a:lnSpc>
                <a:spcPct val="90000"/>
              </a:lnSpc>
            </a:pPr>
            <a:endParaRPr lang="en-US" sz="2800" b="1" smtClean="0"/>
          </a:p>
          <a:p>
            <a:pPr eaLnBrk="1" hangingPunct="1">
              <a:lnSpc>
                <a:spcPct val="90000"/>
              </a:lnSpc>
              <a:buFontTx/>
              <a:buNone/>
            </a:pPr>
            <a:endParaRPr lang="en-US" sz="2800" b="1" smtClean="0"/>
          </a:p>
          <a:p>
            <a:pPr eaLnBrk="1" hangingPunct="1">
              <a:lnSpc>
                <a:spcPct val="90000"/>
              </a:lnSpc>
            </a:pPr>
            <a:r>
              <a:rPr lang="en-US" sz="2800" b="1" smtClean="0"/>
              <a:t>Then complete the statements below:               </a:t>
            </a:r>
          </a:p>
          <a:p>
            <a:pPr eaLnBrk="1" hangingPunct="1">
              <a:lnSpc>
                <a:spcPct val="90000"/>
              </a:lnSpc>
              <a:buFontTx/>
              <a:buNone/>
            </a:pPr>
            <a:r>
              <a:rPr lang="en-US" sz="2800" b="1" smtClean="0"/>
              <a:t>	One thing that the teacher could do to help me understand things better is…</a:t>
            </a:r>
          </a:p>
          <a:p>
            <a:pPr eaLnBrk="1" hangingPunct="1">
              <a:lnSpc>
                <a:spcPct val="90000"/>
              </a:lnSpc>
              <a:buFontTx/>
              <a:buNone/>
            </a:pPr>
            <a:r>
              <a:rPr lang="en-US" sz="2800" b="1" smtClean="0"/>
              <a:t>	One thing that I do that helps me learn the best is…</a:t>
            </a:r>
          </a:p>
        </p:txBody>
      </p:sp>
      <p:pic>
        <p:nvPicPr>
          <p:cNvPr id="30724" name="Picture 4"/>
          <p:cNvPicPr>
            <a:picLocks noChangeAspect="1" noChangeArrowheads="1"/>
          </p:cNvPicPr>
          <p:nvPr/>
        </p:nvPicPr>
        <p:blipFill>
          <a:blip r:embed="rId3"/>
          <a:srcRect/>
          <a:stretch>
            <a:fillRect/>
          </a:stretch>
        </p:blipFill>
        <p:spPr bwMode="auto">
          <a:xfrm>
            <a:off x="3276600" y="2286000"/>
            <a:ext cx="2514600" cy="647700"/>
          </a:xfrm>
          <a:prstGeom prst="rect">
            <a:avLst/>
          </a:prstGeom>
          <a:noFill/>
          <a:ln w="9525">
            <a:noFill/>
            <a:miter lim="800000"/>
            <a:headEnd/>
            <a:tailEnd/>
          </a:ln>
        </p:spPr>
      </p:pic>
      <p:sp>
        <p:nvSpPr>
          <p:cNvPr id="30725" name="Rectangle 5"/>
          <p:cNvSpPr>
            <a:spLocks noChangeArrowheads="1"/>
          </p:cNvSpPr>
          <p:nvPr/>
        </p:nvSpPr>
        <p:spPr bwMode="auto">
          <a:xfrm>
            <a:off x="236538" y="5486400"/>
            <a:ext cx="8907462" cy="118745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The great…teachers are the ones who spark you to explore and make your own </a:t>
            </a:r>
          </a:p>
          <a:p>
            <a:r>
              <a:rPr lang="en-US" sz="2400">
                <a:solidFill>
                  <a:srgbClr val="FF0066"/>
                </a:solidFill>
                <a:latin typeface="Monotype Corsiva" pitchFamily="66" charset="0"/>
              </a:rPr>
              <a:t>discoveries, who can guide your learning journey with a touch so subtle you think </a:t>
            </a:r>
          </a:p>
          <a:p>
            <a:r>
              <a:rPr lang="en-US" sz="2400">
                <a:solidFill>
                  <a:srgbClr val="FF0066"/>
                </a:solidFill>
                <a:latin typeface="Monotype Corsiva" pitchFamily="66" charset="0"/>
              </a:rPr>
              <a:t>you're steering the plane yourself. </a:t>
            </a:r>
            <a:r>
              <a:rPr lang="en-US">
                <a:solidFill>
                  <a:srgbClr val="FF0066"/>
                </a:solidFill>
              </a:rPr>
              <a:t> - Tamim Ansary</a:t>
            </a:r>
            <a:endParaRPr lang="en-US" sz="2400">
              <a:solidFill>
                <a:srgbClr val="FF0066"/>
              </a:solidFill>
              <a:latin typeface="Monotype Corsiva" pitchFamily="66" charset="0"/>
            </a:endParaRPr>
          </a:p>
        </p:txBody>
      </p:sp>
      <p:sp>
        <p:nvSpPr>
          <p:cNvPr id="30726" name="Text Box 6"/>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52400" y="0"/>
            <a:ext cx="8991600" cy="1143000"/>
          </a:xfrm>
        </p:spPr>
        <p:txBody>
          <a:bodyPr/>
          <a:lstStyle/>
          <a:p>
            <a:pPr eaLnBrk="1" hangingPunct="1"/>
            <a:r>
              <a:rPr lang="en-US" sz="4000" b="1" smtClean="0">
                <a:solidFill>
                  <a:schemeClr val="tx1"/>
                </a:solidFill>
              </a:rPr>
              <a:t>Using These Five-Minute Strategies</a:t>
            </a:r>
          </a:p>
        </p:txBody>
      </p:sp>
      <p:sp>
        <p:nvSpPr>
          <p:cNvPr id="4099" name="Text Box 4"/>
          <p:cNvSpPr txBox="1">
            <a:spLocks noChangeArrowheads="1"/>
          </p:cNvSpPr>
          <p:nvPr/>
        </p:nvSpPr>
        <p:spPr bwMode="auto">
          <a:xfrm>
            <a:off x="139700" y="1003300"/>
            <a:ext cx="9004300" cy="4229100"/>
          </a:xfrm>
          <a:prstGeom prst="rect">
            <a:avLst/>
          </a:prstGeom>
          <a:noFill/>
          <a:ln w="9525">
            <a:noFill/>
            <a:miter lim="800000"/>
            <a:headEnd/>
            <a:tailEnd/>
          </a:ln>
        </p:spPr>
        <p:txBody>
          <a:bodyPr>
            <a:spAutoFit/>
          </a:bodyPr>
          <a:lstStyle/>
          <a:p>
            <a:pPr>
              <a:lnSpc>
                <a:spcPct val="90000"/>
              </a:lnSpc>
              <a:spcBef>
                <a:spcPct val="20000"/>
              </a:spcBef>
              <a:buFontTx/>
              <a:buChar char="•"/>
            </a:pPr>
            <a:r>
              <a:rPr lang="en-US" sz="3200" b="1">
                <a:solidFill>
                  <a:srgbClr val="000000"/>
                </a:solidFill>
              </a:rPr>
              <a:t>These are quick (5-minutes or less) daily strategies which can be used any time during a lesson to help the teacher (and students) check for understanding.</a:t>
            </a:r>
            <a:r>
              <a:rPr lang="en-US" sz="3200" b="1"/>
              <a:t> </a:t>
            </a:r>
          </a:p>
          <a:p>
            <a:pPr>
              <a:lnSpc>
                <a:spcPct val="90000"/>
              </a:lnSpc>
              <a:spcBef>
                <a:spcPct val="20000"/>
              </a:spcBef>
            </a:pPr>
            <a:endParaRPr lang="en-US" sz="3200" b="1"/>
          </a:p>
          <a:p>
            <a:pPr>
              <a:lnSpc>
                <a:spcPct val="90000"/>
              </a:lnSpc>
              <a:spcBef>
                <a:spcPct val="20000"/>
              </a:spcBef>
              <a:buFontTx/>
              <a:buChar char="•"/>
            </a:pPr>
            <a:r>
              <a:rPr lang="en-US" sz="3200" b="1">
                <a:solidFill>
                  <a:srgbClr val="000000"/>
                </a:solidFill>
              </a:rPr>
              <a:t> These strategies also send a message to students – be the best learner you can be because you may be asked to demonstrate your learning  during class.</a:t>
            </a:r>
            <a:r>
              <a:rPr lang="en-US" sz="3200" b="1"/>
              <a:t> </a:t>
            </a:r>
          </a:p>
        </p:txBody>
      </p:sp>
      <p:pic>
        <p:nvPicPr>
          <p:cNvPr id="4100" name="Picture 6"/>
          <p:cNvPicPr>
            <a:picLocks noChangeAspect="1" noChangeArrowheads="1"/>
          </p:cNvPicPr>
          <p:nvPr/>
        </p:nvPicPr>
        <p:blipFill>
          <a:blip r:embed="rId3"/>
          <a:srcRect l="11060" t="7692"/>
          <a:stretch>
            <a:fillRect/>
          </a:stretch>
        </p:blipFill>
        <p:spPr bwMode="auto">
          <a:xfrm>
            <a:off x="7696200" y="5257800"/>
            <a:ext cx="1371600" cy="1365250"/>
          </a:xfrm>
          <a:prstGeom prst="rect">
            <a:avLst/>
          </a:prstGeom>
          <a:noFill/>
          <a:ln w="9525">
            <a:noFill/>
            <a:miter lim="800000"/>
            <a:headEnd/>
            <a:tailEnd/>
          </a:ln>
        </p:spPr>
      </p:pic>
      <p:sp>
        <p:nvSpPr>
          <p:cNvPr id="4101" name="Rectangle 10"/>
          <p:cNvSpPr>
            <a:spLocks noChangeArrowheads="1"/>
          </p:cNvSpPr>
          <p:nvPr/>
        </p:nvSpPr>
        <p:spPr bwMode="auto">
          <a:xfrm>
            <a:off x="76200" y="5410200"/>
            <a:ext cx="7620000" cy="1187450"/>
          </a:xfrm>
          <a:prstGeom prst="rect">
            <a:avLst/>
          </a:prstGeom>
          <a:noFill/>
          <a:ln w="9525">
            <a:noFill/>
            <a:miter lim="800000"/>
            <a:headEnd/>
            <a:tailEnd/>
          </a:ln>
        </p:spPr>
        <p:txBody>
          <a:bodyPr>
            <a:spAutoFit/>
          </a:bodyPr>
          <a:lstStyle/>
          <a:p>
            <a:r>
              <a:rPr lang="en-AU" sz="2400" b="1">
                <a:solidFill>
                  <a:srgbClr val="FF0066"/>
                </a:solidFill>
                <a:latin typeface="Monotype Corsiva" pitchFamily="66" charset="0"/>
              </a:rPr>
              <a:t>Assessment is derived from “assidere” which means “to sit with or beside.”  It is something we do </a:t>
            </a:r>
            <a:r>
              <a:rPr lang="en-AU" sz="2400" b="1" u="sng">
                <a:solidFill>
                  <a:srgbClr val="FF0066"/>
                </a:solidFill>
                <a:latin typeface="Monotype Corsiva" pitchFamily="66" charset="0"/>
              </a:rPr>
              <a:t>with</a:t>
            </a:r>
            <a:r>
              <a:rPr lang="en-AU" sz="2400" b="1">
                <a:solidFill>
                  <a:srgbClr val="FF0066"/>
                </a:solidFill>
                <a:latin typeface="Monotype Corsiva" pitchFamily="66" charset="0"/>
              </a:rPr>
              <a:t> and </a:t>
            </a:r>
            <a:r>
              <a:rPr lang="en-AU" sz="2400" b="1" u="sng">
                <a:solidFill>
                  <a:srgbClr val="FF0066"/>
                </a:solidFill>
                <a:latin typeface="Monotype Corsiva" pitchFamily="66" charset="0"/>
              </a:rPr>
              <a:t>for</a:t>
            </a:r>
            <a:r>
              <a:rPr lang="en-AU" sz="2400" b="1">
                <a:solidFill>
                  <a:srgbClr val="FF0066"/>
                </a:solidFill>
                <a:latin typeface="Monotype Corsiva" pitchFamily="66" charset="0"/>
              </a:rPr>
              <a:t> a student, not something we do </a:t>
            </a:r>
            <a:r>
              <a:rPr lang="en-AU" sz="2400" b="1" u="sng">
                <a:solidFill>
                  <a:srgbClr val="FF0066"/>
                </a:solidFill>
                <a:latin typeface="Monotype Corsiva" pitchFamily="66" charset="0"/>
              </a:rPr>
              <a:t>to</a:t>
            </a:r>
            <a:r>
              <a:rPr lang="en-AU" sz="2400" b="1">
                <a:solidFill>
                  <a:srgbClr val="FF0066"/>
                </a:solidFill>
                <a:latin typeface="Monotype Corsiva" pitchFamily="66" charset="0"/>
              </a:rPr>
              <a:t> them. </a:t>
            </a:r>
            <a:r>
              <a:rPr lang="en-AU" b="1">
                <a:solidFill>
                  <a:srgbClr val="FF0066"/>
                </a:solidFill>
              </a:rPr>
              <a:t>- Green</a:t>
            </a:r>
            <a:endParaRPr lang="en-US" sz="2400" b="1">
              <a:solidFill>
                <a:srgbClr val="FF0066"/>
              </a:solidFill>
              <a:latin typeface="Monotype Corsiva" pitchFamily="66" charset="0"/>
            </a:endParaRPr>
          </a:p>
        </p:txBody>
      </p:sp>
      <p:sp>
        <p:nvSpPr>
          <p:cNvPr id="4102" name="Text Box 11"/>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1"/>
          </p:nvPr>
        </p:nvSpPr>
        <p:spPr>
          <a:xfrm>
            <a:off x="0" y="685800"/>
            <a:ext cx="9144000" cy="4525963"/>
          </a:xfrm>
        </p:spPr>
        <p:txBody>
          <a:bodyPr/>
          <a:lstStyle/>
          <a:p>
            <a:pPr eaLnBrk="1" hangingPunct="1"/>
            <a:r>
              <a:rPr lang="en-US" sz="3000" b="1" smtClean="0"/>
              <a:t>Write a question you think is important about this unit on a piece of paper. Sign your name.</a:t>
            </a:r>
          </a:p>
          <a:p>
            <a:pPr eaLnBrk="1" hangingPunct="1"/>
            <a:r>
              <a:rPr lang="en-US" sz="3000" b="1" smtClean="0"/>
              <a:t>Put your question into Clio’s History Box. After all questions are in the box, pick a question and answer it.  Sign your name.</a:t>
            </a:r>
          </a:p>
          <a:p>
            <a:pPr eaLnBrk="1" hangingPunct="1"/>
            <a:r>
              <a:rPr lang="en-US" sz="3000" b="1" smtClean="0"/>
              <a:t>The teacher will call on a few people and then collect the questions/answers.</a:t>
            </a:r>
            <a:r>
              <a:rPr lang="en-US" b="1" smtClean="0"/>
              <a:t> </a:t>
            </a:r>
          </a:p>
          <a:p>
            <a:pPr eaLnBrk="1" hangingPunct="1"/>
            <a:endParaRPr lang="en-US" b="1" smtClean="0"/>
          </a:p>
          <a:p>
            <a:pPr eaLnBrk="1" hangingPunct="1"/>
            <a:endParaRPr lang="en-US" b="1" smtClean="0"/>
          </a:p>
        </p:txBody>
      </p:sp>
      <p:sp>
        <p:nvSpPr>
          <p:cNvPr id="31747" name="Rectangle 4"/>
          <p:cNvSpPr>
            <a:spLocks noChangeArrowheads="1"/>
          </p:cNvSpPr>
          <p:nvPr>
            <p:ph type="title"/>
          </p:nvPr>
        </p:nvSpPr>
        <p:spPr>
          <a:xfrm>
            <a:off x="457200" y="-152400"/>
            <a:ext cx="8229600" cy="1143000"/>
          </a:xfrm>
          <a:noFill/>
        </p:spPr>
        <p:txBody>
          <a:bodyPr/>
          <a:lstStyle/>
          <a:p>
            <a:pPr eaLnBrk="1" hangingPunct="1"/>
            <a:r>
              <a:rPr lang="en-US" b="1" smtClean="0">
                <a:solidFill>
                  <a:srgbClr val="FF0066"/>
                </a:solidFill>
              </a:rPr>
              <a:t>Clio’s History Box</a:t>
            </a:r>
          </a:p>
        </p:txBody>
      </p:sp>
      <p:pic>
        <p:nvPicPr>
          <p:cNvPr id="31748" name="Picture 5"/>
          <p:cNvPicPr>
            <a:picLocks noChangeAspect="1" noChangeArrowheads="1"/>
          </p:cNvPicPr>
          <p:nvPr/>
        </p:nvPicPr>
        <p:blipFill>
          <a:blip r:embed="rId3"/>
          <a:srcRect/>
          <a:stretch>
            <a:fillRect/>
          </a:stretch>
        </p:blipFill>
        <p:spPr bwMode="auto">
          <a:xfrm>
            <a:off x="228600" y="4343400"/>
            <a:ext cx="1524000" cy="1500188"/>
          </a:xfrm>
          <a:prstGeom prst="rect">
            <a:avLst/>
          </a:prstGeom>
          <a:noFill/>
          <a:ln w="9525">
            <a:noFill/>
            <a:miter lim="800000"/>
            <a:headEnd/>
            <a:tailEnd/>
          </a:ln>
        </p:spPr>
      </p:pic>
      <p:pic>
        <p:nvPicPr>
          <p:cNvPr id="31749" name="Picture 6"/>
          <p:cNvPicPr>
            <a:picLocks noChangeAspect="1" noChangeArrowheads="1"/>
          </p:cNvPicPr>
          <p:nvPr/>
        </p:nvPicPr>
        <p:blipFill>
          <a:blip r:embed="rId4"/>
          <a:srcRect/>
          <a:stretch>
            <a:fillRect/>
          </a:stretch>
        </p:blipFill>
        <p:spPr bwMode="auto">
          <a:xfrm>
            <a:off x="7315200" y="3886200"/>
            <a:ext cx="1503363" cy="2019300"/>
          </a:xfrm>
          <a:prstGeom prst="rect">
            <a:avLst/>
          </a:prstGeom>
          <a:noFill/>
          <a:ln w="9525">
            <a:noFill/>
            <a:miter lim="800000"/>
            <a:headEnd/>
            <a:tailEnd/>
          </a:ln>
        </p:spPr>
      </p:pic>
      <p:sp>
        <p:nvSpPr>
          <p:cNvPr id="31750" name="Rectangle 7"/>
          <p:cNvSpPr>
            <a:spLocks noChangeArrowheads="1"/>
          </p:cNvSpPr>
          <p:nvPr/>
        </p:nvSpPr>
        <p:spPr bwMode="auto">
          <a:xfrm>
            <a:off x="0" y="5883275"/>
            <a:ext cx="9144000" cy="822325"/>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Clio is the Muse of historical and heroic poetry. She is often represented in a sitting or standing attitude, with an open roll of paper, or chest of books.</a:t>
            </a:r>
            <a:r>
              <a:rPr lang="en-US"/>
              <a:t> </a:t>
            </a:r>
          </a:p>
        </p:txBody>
      </p:sp>
      <p:pic>
        <p:nvPicPr>
          <p:cNvPr id="31751" name="Picture 9"/>
          <p:cNvPicPr>
            <a:picLocks noChangeAspect="1" noChangeArrowheads="1"/>
          </p:cNvPicPr>
          <p:nvPr/>
        </p:nvPicPr>
        <p:blipFill>
          <a:blip r:embed="rId5"/>
          <a:srcRect/>
          <a:stretch>
            <a:fillRect/>
          </a:stretch>
        </p:blipFill>
        <p:spPr bwMode="auto">
          <a:xfrm>
            <a:off x="3733800" y="4343400"/>
            <a:ext cx="1522413" cy="1571625"/>
          </a:xfrm>
          <a:prstGeom prst="rect">
            <a:avLst/>
          </a:prstGeom>
          <a:noFill/>
          <a:ln w="9525">
            <a:noFill/>
            <a:miter lim="800000"/>
            <a:headEnd/>
            <a:tailEnd/>
          </a:ln>
        </p:spPr>
      </p:pic>
      <p:sp>
        <p:nvSpPr>
          <p:cNvPr id="31752"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3"/>
          <p:cNvSpPr>
            <a:spLocks noChangeAspect="1" noChangeArrowheads="1"/>
          </p:cNvSpPr>
          <p:nvPr>
            <p:ph type="body" idx="1"/>
          </p:nvPr>
        </p:nvSpPr>
        <p:spPr>
          <a:xfrm>
            <a:off x="0" y="457200"/>
            <a:ext cx="9144000" cy="2438400"/>
          </a:xfrm>
        </p:spPr>
        <p:txBody>
          <a:bodyPr/>
          <a:lstStyle/>
          <a:p>
            <a:pPr eaLnBrk="1" hangingPunct="1"/>
            <a:r>
              <a:rPr lang="en-US" b="1" smtClean="0"/>
              <a:t>Use the following themes and relate them to the topic we’ve been studying.</a:t>
            </a:r>
          </a:p>
          <a:p>
            <a:pPr eaLnBrk="1" hangingPunct="1"/>
            <a:r>
              <a:rPr lang="en-US" b="1" smtClean="0"/>
              <a:t>Usually you can find something to fit with most of the themes.</a:t>
            </a:r>
          </a:p>
        </p:txBody>
      </p:sp>
      <p:sp>
        <p:nvSpPr>
          <p:cNvPr id="32771" name="Text Box 15"/>
          <p:cNvSpPr txBox="1">
            <a:spLocks noChangeArrowheads="1"/>
          </p:cNvSpPr>
          <p:nvPr/>
        </p:nvSpPr>
        <p:spPr bwMode="auto">
          <a:xfrm>
            <a:off x="152400" y="2590800"/>
            <a:ext cx="2286000" cy="3255963"/>
          </a:xfrm>
          <a:prstGeom prst="rect">
            <a:avLst/>
          </a:prstGeom>
          <a:noFill/>
          <a:ln w="9525">
            <a:noFill/>
            <a:miter lim="800000"/>
            <a:headEnd/>
            <a:tailEnd/>
          </a:ln>
        </p:spPr>
        <p:txBody>
          <a:bodyPr>
            <a:spAutoFit/>
          </a:bodyPr>
          <a:lstStyle/>
          <a:p>
            <a:pPr>
              <a:spcBef>
                <a:spcPct val="50000"/>
              </a:spcBef>
            </a:pPr>
            <a:r>
              <a:rPr lang="en-US" b="1"/>
              <a:t>G    Geographical</a:t>
            </a:r>
          </a:p>
          <a:p>
            <a:pPr>
              <a:spcBef>
                <a:spcPct val="50000"/>
              </a:spcBef>
            </a:pPr>
            <a:r>
              <a:rPr lang="en-US" b="1"/>
              <a:t>S     Social</a:t>
            </a:r>
          </a:p>
          <a:p>
            <a:pPr>
              <a:spcBef>
                <a:spcPct val="50000"/>
              </a:spcBef>
            </a:pPr>
            <a:r>
              <a:rPr lang="en-US" b="1"/>
              <a:t>P     Political</a:t>
            </a:r>
          </a:p>
          <a:p>
            <a:pPr>
              <a:spcBef>
                <a:spcPct val="50000"/>
              </a:spcBef>
            </a:pPr>
            <a:r>
              <a:rPr lang="en-US" b="1"/>
              <a:t>R     Religious</a:t>
            </a:r>
          </a:p>
          <a:p>
            <a:pPr>
              <a:spcBef>
                <a:spcPct val="50000"/>
              </a:spcBef>
            </a:pPr>
            <a:r>
              <a:rPr lang="en-US" b="1"/>
              <a:t>I       Intellectual</a:t>
            </a:r>
          </a:p>
          <a:p>
            <a:pPr>
              <a:spcBef>
                <a:spcPct val="50000"/>
              </a:spcBef>
            </a:pPr>
            <a:r>
              <a:rPr lang="en-US" b="1"/>
              <a:t>T     Technological</a:t>
            </a:r>
          </a:p>
          <a:p>
            <a:pPr>
              <a:spcBef>
                <a:spcPct val="50000"/>
              </a:spcBef>
            </a:pPr>
            <a:r>
              <a:rPr lang="en-US" b="1"/>
              <a:t>E     Economical</a:t>
            </a:r>
          </a:p>
          <a:p>
            <a:pPr>
              <a:spcBef>
                <a:spcPct val="50000"/>
              </a:spcBef>
            </a:pPr>
            <a:endParaRPr lang="en-US" b="1"/>
          </a:p>
        </p:txBody>
      </p:sp>
      <p:sp>
        <p:nvSpPr>
          <p:cNvPr id="32772" name="Text Box 16"/>
          <p:cNvSpPr txBox="1">
            <a:spLocks noChangeArrowheads="1"/>
          </p:cNvSpPr>
          <p:nvPr/>
        </p:nvSpPr>
        <p:spPr bwMode="auto">
          <a:xfrm>
            <a:off x="4267200" y="2590800"/>
            <a:ext cx="4724400" cy="3560763"/>
          </a:xfrm>
          <a:prstGeom prst="rect">
            <a:avLst/>
          </a:prstGeom>
          <a:noFill/>
          <a:ln w="9525">
            <a:noFill/>
            <a:miter lim="800000"/>
            <a:headEnd/>
            <a:tailEnd/>
          </a:ln>
        </p:spPr>
        <p:txBody>
          <a:bodyPr>
            <a:spAutoFit/>
          </a:bodyPr>
          <a:lstStyle/>
          <a:p>
            <a:pPr>
              <a:spcBef>
                <a:spcPct val="50000"/>
              </a:spcBef>
            </a:pPr>
            <a:r>
              <a:rPr lang="en-US" b="1"/>
              <a:t>G    Geographical </a:t>
            </a:r>
            <a:r>
              <a:rPr lang="en-US" sz="1000" b="1">
                <a:latin typeface="Comic Sans MS" pitchFamily="66" charset="0"/>
              </a:rPr>
              <a:t>– they lived in the New England Colonies</a:t>
            </a:r>
            <a:endParaRPr lang="en-US" sz="1000" b="1"/>
          </a:p>
          <a:p>
            <a:pPr>
              <a:spcBef>
                <a:spcPct val="50000"/>
              </a:spcBef>
            </a:pPr>
            <a:r>
              <a:rPr lang="en-US" b="1"/>
              <a:t>S     Social</a:t>
            </a:r>
          </a:p>
          <a:p>
            <a:pPr>
              <a:spcBef>
                <a:spcPct val="50000"/>
              </a:spcBef>
            </a:pPr>
            <a:r>
              <a:rPr lang="en-US" b="1"/>
              <a:t>P     Political </a:t>
            </a:r>
            <a:r>
              <a:rPr lang="en-US" sz="1000" b="1">
                <a:latin typeface="Comic Sans MS" pitchFamily="66" charset="0"/>
              </a:rPr>
              <a:t>– they held town meetings</a:t>
            </a:r>
            <a:endParaRPr lang="en-US" b="1"/>
          </a:p>
          <a:p>
            <a:pPr>
              <a:spcBef>
                <a:spcPct val="50000"/>
              </a:spcBef>
            </a:pPr>
            <a:r>
              <a:rPr lang="en-US" b="1"/>
              <a:t>R     Religious </a:t>
            </a:r>
            <a:r>
              <a:rPr lang="en-US" sz="1000" b="1"/>
              <a:t>– they left England because of persecution; they 	wanted to purify the Church of England</a:t>
            </a:r>
            <a:endParaRPr lang="en-US" b="1"/>
          </a:p>
          <a:p>
            <a:pPr>
              <a:spcBef>
                <a:spcPct val="50000"/>
              </a:spcBef>
            </a:pPr>
            <a:r>
              <a:rPr lang="en-US" b="1"/>
              <a:t>I       Intellectual</a:t>
            </a:r>
            <a:r>
              <a:rPr lang="en-US" sz="1000" b="1">
                <a:latin typeface="Comic Sans MS" pitchFamily="66" charset="0"/>
              </a:rPr>
              <a:t> – they had a high literacy rate because      	they wanted people to read the Bible</a:t>
            </a:r>
            <a:endParaRPr lang="en-US" b="1"/>
          </a:p>
          <a:p>
            <a:pPr>
              <a:spcBef>
                <a:spcPct val="50000"/>
              </a:spcBef>
            </a:pPr>
            <a:r>
              <a:rPr lang="en-US" b="1"/>
              <a:t>T     Technological</a:t>
            </a:r>
          </a:p>
          <a:p>
            <a:pPr>
              <a:spcBef>
                <a:spcPct val="50000"/>
              </a:spcBef>
            </a:pPr>
            <a:r>
              <a:rPr lang="en-US" b="1"/>
              <a:t>E     Economical</a:t>
            </a:r>
          </a:p>
          <a:p>
            <a:pPr>
              <a:spcBef>
                <a:spcPct val="50000"/>
              </a:spcBef>
            </a:pPr>
            <a:endParaRPr lang="en-US" b="1"/>
          </a:p>
        </p:txBody>
      </p:sp>
      <p:sp>
        <p:nvSpPr>
          <p:cNvPr id="32773" name="Rectangle 17"/>
          <p:cNvSpPr>
            <a:spLocks noChangeArrowheads="1"/>
          </p:cNvSpPr>
          <p:nvPr/>
        </p:nvSpPr>
        <p:spPr bwMode="auto">
          <a:xfrm>
            <a:off x="0" y="-903288"/>
            <a:ext cx="9144000" cy="0"/>
          </a:xfrm>
          <a:prstGeom prst="rect">
            <a:avLst/>
          </a:prstGeom>
          <a:noFill/>
          <a:ln w="9525">
            <a:noFill/>
            <a:miter lim="800000"/>
            <a:headEnd/>
            <a:tailEnd/>
          </a:ln>
        </p:spPr>
        <p:txBody>
          <a:bodyPr wrap="none" anchor="ctr">
            <a:spAutoFit/>
          </a:bodyPr>
          <a:lstStyle/>
          <a:p>
            <a:endParaRPr lang="en-US"/>
          </a:p>
        </p:txBody>
      </p:sp>
      <p:sp>
        <p:nvSpPr>
          <p:cNvPr id="32774" name="Rectangle 20"/>
          <p:cNvSpPr>
            <a:spLocks noChangeArrowheads="1"/>
          </p:cNvSpPr>
          <p:nvPr/>
        </p:nvSpPr>
        <p:spPr bwMode="auto">
          <a:xfrm>
            <a:off x="0" y="-903288"/>
            <a:ext cx="9144000" cy="0"/>
          </a:xfrm>
          <a:prstGeom prst="rect">
            <a:avLst/>
          </a:prstGeom>
          <a:noFill/>
          <a:ln w="9525">
            <a:noFill/>
            <a:miter lim="800000"/>
            <a:headEnd/>
            <a:tailEnd/>
          </a:ln>
        </p:spPr>
        <p:txBody>
          <a:bodyPr wrap="none" anchor="ctr">
            <a:spAutoFit/>
          </a:bodyPr>
          <a:lstStyle/>
          <a:p>
            <a:endParaRPr lang="en-US"/>
          </a:p>
        </p:txBody>
      </p:sp>
      <p:sp>
        <p:nvSpPr>
          <p:cNvPr id="32775" name="Rectangle 23"/>
          <p:cNvSpPr>
            <a:spLocks noChangeArrowheads="1"/>
          </p:cNvSpPr>
          <p:nvPr/>
        </p:nvSpPr>
        <p:spPr bwMode="auto">
          <a:xfrm>
            <a:off x="0" y="-903288"/>
            <a:ext cx="9144000" cy="0"/>
          </a:xfrm>
          <a:prstGeom prst="rect">
            <a:avLst/>
          </a:prstGeom>
          <a:noFill/>
          <a:ln w="9525">
            <a:noFill/>
            <a:miter lim="800000"/>
            <a:headEnd/>
            <a:tailEnd/>
          </a:ln>
        </p:spPr>
        <p:txBody>
          <a:bodyPr wrap="none" anchor="ctr">
            <a:spAutoFit/>
          </a:bodyPr>
          <a:lstStyle/>
          <a:p>
            <a:endParaRPr lang="en-US"/>
          </a:p>
        </p:txBody>
      </p:sp>
      <p:sp>
        <p:nvSpPr>
          <p:cNvPr id="32776" name="Rectangle 26"/>
          <p:cNvSpPr>
            <a:spLocks noChangeArrowheads="1"/>
          </p:cNvSpPr>
          <p:nvPr/>
        </p:nvSpPr>
        <p:spPr bwMode="auto">
          <a:xfrm>
            <a:off x="0" y="-903288"/>
            <a:ext cx="9144000" cy="0"/>
          </a:xfrm>
          <a:prstGeom prst="rect">
            <a:avLst/>
          </a:prstGeom>
          <a:noFill/>
          <a:ln w="9525">
            <a:noFill/>
            <a:miter lim="800000"/>
            <a:headEnd/>
            <a:tailEnd/>
          </a:ln>
        </p:spPr>
        <p:txBody>
          <a:bodyPr wrap="none" anchor="ctr">
            <a:spAutoFit/>
          </a:bodyPr>
          <a:lstStyle/>
          <a:p>
            <a:endParaRPr lang="en-US"/>
          </a:p>
        </p:txBody>
      </p:sp>
      <p:sp>
        <p:nvSpPr>
          <p:cNvPr id="32777" name="Rectangle 29"/>
          <p:cNvSpPr>
            <a:spLocks noChangeArrowheads="1"/>
          </p:cNvSpPr>
          <p:nvPr/>
        </p:nvSpPr>
        <p:spPr bwMode="auto">
          <a:xfrm>
            <a:off x="368300" y="5883275"/>
            <a:ext cx="8743950"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Using themes will help your students reinforce and make connections with their </a:t>
            </a:r>
          </a:p>
          <a:p>
            <a:r>
              <a:rPr lang="en-US" sz="2400">
                <a:solidFill>
                  <a:srgbClr val="FF0066"/>
                </a:solidFill>
                <a:latin typeface="Monotype Corsiva" pitchFamily="66" charset="0"/>
              </a:rPr>
              <a:t>prior knowledge of history. </a:t>
            </a:r>
            <a:r>
              <a:rPr lang="en-US">
                <a:solidFill>
                  <a:srgbClr val="FF0066"/>
                </a:solidFill>
              </a:rPr>
              <a:t>– Bringing History Home</a:t>
            </a:r>
            <a:endParaRPr lang="en-US" sz="2400">
              <a:solidFill>
                <a:srgbClr val="FF0066"/>
              </a:solidFill>
              <a:latin typeface="Monotype Corsiva" pitchFamily="66" charset="0"/>
            </a:endParaRPr>
          </a:p>
        </p:txBody>
      </p:sp>
      <p:pic>
        <p:nvPicPr>
          <p:cNvPr id="32778" name="Picture 30"/>
          <p:cNvPicPr>
            <a:picLocks noChangeAspect="1" noChangeArrowheads="1"/>
          </p:cNvPicPr>
          <p:nvPr/>
        </p:nvPicPr>
        <p:blipFill>
          <a:blip r:embed="rId3"/>
          <a:srcRect/>
          <a:stretch>
            <a:fillRect/>
          </a:stretch>
        </p:blipFill>
        <p:spPr bwMode="auto">
          <a:xfrm>
            <a:off x="2319338" y="2895600"/>
            <a:ext cx="1862137" cy="1981200"/>
          </a:xfrm>
          <a:prstGeom prst="rect">
            <a:avLst/>
          </a:prstGeom>
          <a:noFill/>
          <a:ln w="9525">
            <a:noFill/>
            <a:miter lim="800000"/>
            <a:headEnd/>
            <a:tailEnd/>
          </a:ln>
        </p:spPr>
      </p:pic>
      <p:sp>
        <p:nvSpPr>
          <p:cNvPr id="32779" name="Text Box 31"/>
          <p:cNvSpPr txBox="1">
            <a:spLocks noChangeArrowheads="1"/>
          </p:cNvSpPr>
          <p:nvPr/>
        </p:nvSpPr>
        <p:spPr bwMode="auto">
          <a:xfrm>
            <a:off x="5257800" y="2133600"/>
            <a:ext cx="3124200" cy="366713"/>
          </a:xfrm>
          <a:prstGeom prst="rect">
            <a:avLst/>
          </a:prstGeom>
          <a:solidFill>
            <a:srgbClr val="000000"/>
          </a:solidFill>
          <a:ln w="9525">
            <a:noFill/>
            <a:miter lim="800000"/>
            <a:headEnd/>
            <a:tailEnd/>
          </a:ln>
        </p:spPr>
        <p:txBody>
          <a:bodyPr>
            <a:spAutoFit/>
          </a:bodyPr>
          <a:lstStyle/>
          <a:p>
            <a:pPr>
              <a:spcBef>
                <a:spcPct val="50000"/>
              </a:spcBef>
            </a:pPr>
            <a:r>
              <a:rPr lang="en-US"/>
              <a:t>Example – Puritan Life</a:t>
            </a:r>
          </a:p>
        </p:txBody>
      </p:sp>
      <p:pic>
        <p:nvPicPr>
          <p:cNvPr id="32780" name="Picture 32"/>
          <p:cNvPicPr>
            <a:picLocks noChangeAspect="1" noChangeArrowheads="1"/>
          </p:cNvPicPr>
          <p:nvPr/>
        </p:nvPicPr>
        <p:blipFill>
          <a:blip r:embed="rId4"/>
          <a:srcRect/>
          <a:stretch>
            <a:fillRect/>
          </a:stretch>
        </p:blipFill>
        <p:spPr bwMode="auto">
          <a:xfrm>
            <a:off x="8578850" y="1676400"/>
            <a:ext cx="525463" cy="1028700"/>
          </a:xfrm>
          <a:prstGeom prst="rect">
            <a:avLst/>
          </a:prstGeom>
          <a:noFill/>
          <a:ln w="9525">
            <a:noFill/>
            <a:miter lim="800000"/>
            <a:headEnd/>
            <a:tailEnd/>
          </a:ln>
        </p:spPr>
      </p:pic>
      <p:sp>
        <p:nvSpPr>
          <p:cNvPr id="32781" name="Rectangle 33"/>
          <p:cNvSpPr>
            <a:spLocks noGrp="1" noChangeArrowheads="1"/>
          </p:cNvSpPr>
          <p:nvPr>
            <p:ph type="title"/>
          </p:nvPr>
        </p:nvSpPr>
        <p:spPr>
          <a:xfrm>
            <a:off x="457200" y="-228600"/>
            <a:ext cx="8229600" cy="1143000"/>
          </a:xfrm>
        </p:spPr>
        <p:txBody>
          <a:bodyPr/>
          <a:lstStyle/>
          <a:p>
            <a:pPr eaLnBrk="1" hangingPunct="1"/>
            <a:r>
              <a:rPr lang="en-US" b="1" smtClean="0">
                <a:solidFill>
                  <a:srgbClr val="FF0066"/>
                </a:solidFill>
              </a:rPr>
              <a:t>G-SPRITE</a:t>
            </a:r>
          </a:p>
        </p:txBody>
      </p:sp>
      <p:sp>
        <p:nvSpPr>
          <p:cNvPr id="32782" name="Text Box 34"/>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11"/>
          <p:cNvSpPr>
            <a:spLocks noChangeArrowheads="1"/>
          </p:cNvSpPr>
          <p:nvPr/>
        </p:nvSpPr>
        <p:spPr bwMode="auto">
          <a:xfrm>
            <a:off x="914400" y="609600"/>
            <a:ext cx="8229600" cy="1143000"/>
          </a:xfrm>
          <a:prstGeom prst="rect">
            <a:avLst/>
          </a:prstGeom>
          <a:noFill/>
          <a:ln w="9525">
            <a:noFill/>
            <a:miter lim="800000"/>
            <a:headEnd/>
            <a:tailEnd/>
          </a:ln>
        </p:spPr>
        <p:txBody>
          <a:bodyPr anchor="ctr"/>
          <a:lstStyle/>
          <a:p>
            <a:pPr algn="ctr"/>
            <a:endParaRPr lang="en-US" sz="4400" b="1">
              <a:solidFill>
                <a:srgbClr val="FF0066"/>
              </a:solidFill>
            </a:endParaRPr>
          </a:p>
        </p:txBody>
      </p:sp>
      <p:pic>
        <p:nvPicPr>
          <p:cNvPr id="33795" name="Picture 13"/>
          <p:cNvPicPr>
            <a:picLocks noChangeAspect="1" noChangeArrowheads="1"/>
          </p:cNvPicPr>
          <p:nvPr/>
        </p:nvPicPr>
        <p:blipFill>
          <a:blip r:embed="rId3"/>
          <a:srcRect/>
          <a:stretch>
            <a:fillRect/>
          </a:stretch>
        </p:blipFill>
        <p:spPr bwMode="auto">
          <a:xfrm>
            <a:off x="5638800" y="4495800"/>
            <a:ext cx="2057400" cy="1333500"/>
          </a:xfrm>
          <a:prstGeom prst="rect">
            <a:avLst/>
          </a:prstGeom>
          <a:noFill/>
          <a:ln w="9525">
            <a:noFill/>
            <a:miter lim="800000"/>
            <a:headEnd/>
            <a:tailEnd/>
          </a:ln>
        </p:spPr>
      </p:pic>
      <p:pic>
        <p:nvPicPr>
          <p:cNvPr id="33796" name="Picture 14"/>
          <p:cNvPicPr>
            <a:picLocks noChangeAspect="1" noChangeArrowheads="1"/>
          </p:cNvPicPr>
          <p:nvPr/>
        </p:nvPicPr>
        <p:blipFill>
          <a:blip r:embed="rId4"/>
          <a:srcRect/>
          <a:stretch>
            <a:fillRect/>
          </a:stretch>
        </p:blipFill>
        <p:spPr bwMode="auto">
          <a:xfrm>
            <a:off x="7696200" y="3962400"/>
            <a:ext cx="1096963" cy="1885950"/>
          </a:xfrm>
          <a:prstGeom prst="rect">
            <a:avLst/>
          </a:prstGeom>
          <a:noFill/>
          <a:ln w="9525">
            <a:noFill/>
            <a:miter lim="800000"/>
            <a:headEnd/>
            <a:tailEnd/>
          </a:ln>
        </p:spPr>
      </p:pic>
      <p:pic>
        <p:nvPicPr>
          <p:cNvPr id="33797" name="Picture 16"/>
          <p:cNvPicPr>
            <a:picLocks noChangeAspect="1" noChangeArrowheads="1"/>
          </p:cNvPicPr>
          <p:nvPr/>
        </p:nvPicPr>
        <p:blipFill>
          <a:blip r:embed="rId5"/>
          <a:srcRect/>
          <a:stretch>
            <a:fillRect/>
          </a:stretch>
        </p:blipFill>
        <p:spPr bwMode="auto">
          <a:xfrm>
            <a:off x="609600" y="4035425"/>
            <a:ext cx="2438400" cy="1755775"/>
          </a:xfrm>
          <a:prstGeom prst="rect">
            <a:avLst/>
          </a:prstGeom>
          <a:noFill/>
          <a:ln w="9525">
            <a:noFill/>
            <a:miter lim="800000"/>
            <a:headEnd/>
            <a:tailEnd/>
          </a:ln>
        </p:spPr>
      </p:pic>
      <p:sp>
        <p:nvSpPr>
          <p:cNvPr id="33798" name="Rectangle 17"/>
          <p:cNvSpPr>
            <a:spLocks noChangeArrowheads="1"/>
          </p:cNvSpPr>
          <p:nvPr/>
        </p:nvSpPr>
        <p:spPr bwMode="auto">
          <a:xfrm>
            <a:off x="279400" y="5867400"/>
            <a:ext cx="8864600"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 can't understand why I flunked American history. When I was a kid there was </a:t>
            </a:r>
          </a:p>
          <a:p>
            <a:r>
              <a:rPr lang="en-US" sz="2400">
                <a:solidFill>
                  <a:srgbClr val="FF0066"/>
                </a:solidFill>
                <a:latin typeface="Monotype Corsiva" pitchFamily="66" charset="0"/>
              </a:rPr>
              <a:t>so little of it. </a:t>
            </a:r>
            <a:r>
              <a:rPr lang="en-US">
                <a:solidFill>
                  <a:srgbClr val="FF0066"/>
                </a:solidFill>
              </a:rPr>
              <a:t>– George Burns</a:t>
            </a:r>
            <a:endParaRPr lang="en-US" sz="2400">
              <a:solidFill>
                <a:srgbClr val="FF0066"/>
              </a:solidFill>
              <a:latin typeface="Monotype Corsiva" pitchFamily="66" charset="0"/>
            </a:endParaRPr>
          </a:p>
        </p:txBody>
      </p:sp>
      <p:sp>
        <p:nvSpPr>
          <p:cNvPr id="33799" name="Rectangle 18"/>
          <p:cNvSpPr>
            <a:spLocks noGrp="1" noChangeArrowheads="1"/>
          </p:cNvSpPr>
          <p:nvPr>
            <p:ph type="ctrTitle"/>
          </p:nvPr>
        </p:nvSpPr>
        <p:spPr>
          <a:xfrm>
            <a:off x="838200" y="-76200"/>
            <a:ext cx="7772400" cy="1143000"/>
          </a:xfrm>
        </p:spPr>
        <p:txBody>
          <a:bodyPr/>
          <a:lstStyle/>
          <a:p>
            <a:pPr eaLnBrk="1" hangingPunct="1"/>
            <a:r>
              <a:rPr lang="en-US" b="1" smtClean="0">
                <a:solidFill>
                  <a:srgbClr val="FF0066"/>
                </a:solidFill>
              </a:rPr>
              <a:t>Be Funny</a:t>
            </a:r>
          </a:p>
        </p:txBody>
      </p:sp>
      <p:sp>
        <p:nvSpPr>
          <p:cNvPr id="33800" name="Text Box 19"/>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
        <p:nvSpPr>
          <p:cNvPr id="33801" name="Text Box 20"/>
          <p:cNvSpPr txBox="1">
            <a:spLocks noChangeArrowheads="1"/>
          </p:cNvSpPr>
          <p:nvPr/>
        </p:nvSpPr>
        <p:spPr bwMode="auto">
          <a:xfrm>
            <a:off x="762000" y="1295400"/>
            <a:ext cx="1676400" cy="641350"/>
          </a:xfrm>
          <a:prstGeom prst="rect">
            <a:avLst/>
          </a:prstGeom>
          <a:noFill/>
          <a:ln w="9525">
            <a:noFill/>
            <a:miter lim="800000"/>
            <a:headEnd/>
            <a:tailEnd/>
          </a:ln>
        </p:spPr>
        <p:txBody>
          <a:bodyPr>
            <a:spAutoFit/>
          </a:bodyPr>
          <a:lstStyle/>
          <a:p>
            <a:pPr>
              <a:spcBef>
                <a:spcPct val="50000"/>
              </a:spcBef>
            </a:pPr>
            <a:endParaRPr lang="en-US" sz="3600"/>
          </a:p>
        </p:txBody>
      </p:sp>
      <p:sp>
        <p:nvSpPr>
          <p:cNvPr id="33802" name="Text Box 22"/>
          <p:cNvSpPr txBox="1">
            <a:spLocks noChangeArrowheads="1"/>
          </p:cNvSpPr>
          <p:nvPr/>
        </p:nvSpPr>
        <p:spPr bwMode="auto">
          <a:xfrm>
            <a:off x="228600" y="914400"/>
            <a:ext cx="8675688" cy="2289175"/>
          </a:xfrm>
          <a:prstGeom prst="rect">
            <a:avLst/>
          </a:prstGeom>
          <a:noFill/>
          <a:ln w="9525">
            <a:noFill/>
            <a:miter lim="800000"/>
            <a:headEnd/>
            <a:tailEnd/>
          </a:ln>
        </p:spPr>
        <p:txBody>
          <a:bodyPr wrap="none">
            <a:spAutoFit/>
          </a:bodyPr>
          <a:lstStyle/>
          <a:p>
            <a:pPr>
              <a:buFontTx/>
              <a:buChar char="•"/>
            </a:pPr>
            <a:r>
              <a:rPr lang="en-US" sz="3600" b="1"/>
              <a:t> Use humor (appropriate of course) to </a:t>
            </a:r>
          </a:p>
          <a:p>
            <a:r>
              <a:rPr lang="en-US" sz="3600" b="1"/>
              <a:t>   get across a main idea about the </a:t>
            </a:r>
          </a:p>
          <a:p>
            <a:r>
              <a:rPr lang="en-US" sz="3600" b="1"/>
              <a:t>   learning outcome (e.g., make a </a:t>
            </a:r>
          </a:p>
          <a:p>
            <a:r>
              <a:rPr lang="en-US" sz="3600" b="1"/>
              <a:t>   cartoon, tell a joke) </a:t>
            </a:r>
            <a:endParaRPr lang="en-US" sz="3600"/>
          </a:p>
        </p:txBody>
      </p:sp>
      <p:sp>
        <p:nvSpPr>
          <p:cNvPr id="33803" name="Text Box 30"/>
          <p:cNvSpPr txBox="1">
            <a:spLocks noChangeArrowheads="1"/>
          </p:cNvSpPr>
          <p:nvPr/>
        </p:nvSpPr>
        <p:spPr bwMode="auto">
          <a:xfrm>
            <a:off x="1219200" y="3276600"/>
            <a:ext cx="7777163" cy="549275"/>
          </a:xfrm>
          <a:prstGeom prst="rect">
            <a:avLst/>
          </a:prstGeom>
          <a:noFill/>
          <a:ln w="9525">
            <a:noFill/>
            <a:miter lim="800000"/>
            <a:headEnd/>
            <a:tailEnd/>
          </a:ln>
        </p:spPr>
        <p:txBody>
          <a:bodyPr wrap="none">
            <a:spAutoFit/>
          </a:bodyPr>
          <a:lstStyle/>
          <a:p>
            <a:r>
              <a:rPr lang="en-US" sz="1000"/>
              <a:t>Paul Reveres Mother: "I don't care where you think you have to go, young man, midnight is past your curfew." </a:t>
            </a:r>
          </a:p>
          <a:p>
            <a:r>
              <a:rPr lang="en-US" sz="1000"/>
              <a:t>George Washington's Mother:  "The next time I catch you throwing money across the Potomac, you can kiss your allowance good-bye!" </a:t>
            </a:r>
          </a:p>
          <a:p>
            <a:r>
              <a:rPr lang="en-US" sz="1000"/>
              <a:t>Abraham Lincoln's Mother:  "Again with the stovepipe hat? Can't you just wear a baseball cap like the other kids?" </a:t>
            </a:r>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1"/>
          <p:cNvPicPr>
            <a:picLocks noChangeAspect="1" noChangeArrowheads="1"/>
          </p:cNvPicPr>
          <p:nvPr/>
        </p:nvPicPr>
        <p:blipFill>
          <a:blip r:embed="rId3"/>
          <a:srcRect/>
          <a:stretch>
            <a:fillRect/>
          </a:stretch>
        </p:blipFill>
        <p:spPr bwMode="auto">
          <a:xfrm>
            <a:off x="752475" y="3733800"/>
            <a:ext cx="1495425" cy="1981200"/>
          </a:xfrm>
          <a:prstGeom prst="rect">
            <a:avLst/>
          </a:prstGeom>
          <a:noFill/>
          <a:ln w="9525">
            <a:noFill/>
            <a:miter lim="800000"/>
            <a:headEnd/>
            <a:tailEnd/>
          </a:ln>
        </p:spPr>
      </p:pic>
      <p:pic>
        <p:nvPicPr>
          <p:cNvPr id="34819" name="Picture 14"/>
          <p:cNvPicPr>
            <a:picLocks noChangeAspect="1" noChangeArrowheads="1"/>
          </p:cNvPicPr>
          <p:nvPr/>
        </p:nvPicPr>
        <p:blipFill>
          <a:blip r:embed="rId4"/>
          <a:srcRect/>
          <a:stretch>
            <a:fillRect/>
          </a:stretch>
        </p:blipFill>
        <p:spPr bwMode="auto">
          <a:xfrm>
            <a:off x="3200400" y="4267200"/>
            <a:ext cx="2971800" cy="1316038"/>
          </a:xfrm>
          <a:prstGeom prst="rect">
            <a:avLst/>
          </a:prstGeom>
          <a:noFill/>
          <a:ln w="9525">
            <a:noFill/>
            <a:miter lim="800000"/>
            <a:headEnd/>
            <a:tailEnd/>
          </a:ln>
        </p:spPr>
      </p:pic>
      <p:sp>
        <p:nvSpPr>
          <p:cNvPr id="34820" name="Rectangle 15"/>
          <p:cNvSpPr>
            <a:spLocks noChangeArrowheads="1"/>
          </p:cNvSpPr>
          <p:nvPr/>
        </p:nvSpPr>
        <p:spPr bwMode="auto">
          <a:xfrm>
            <a:off x="368300" y="5791200"/>
            <a:ext cx="8394700"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History is a guide to navigation in perilous times. History is who we are and </a:t>
            </a:r>
          </a:p>
          <a:p>
            <a:r>
              <a:rPr lang="en-US" sz="2400">
                <a:solidFill>
                  <a:srgbClr val="FF0066"/>
                </a:solidFill>
                <a:latin typeface="Monotype Corsiva" pitchFamily="66" charset="0"/>
              </a:rPr>
              <a:t>why we are the way we are.</a:t>
            </a:r>
            <a:r>
              <a:rPr lang="en-US" sz="2400">
                <a:latin typeface="Lucida Console" pitchFamily="49" charset="0"/>
              </a:rPr>
              <a:t> </a:t>
            </a:r>
            <a:r>
              <a:rPr lang="en-US">
                <a:solidFill>
                  <a:srgbClr val="FF0066"/>
                </a:solidFill>
              </a:rPr>
              <a:t>David C. McCullough</a:t>
            </a:r>
            <a:r>
              <a:rPr lang="en-US" sz="2400">
                <a:solidFill>
                  <a:srgbClr val="FF0066"/>
                </a:solidFill>
                <a:latin typeface="Lucida Console" pitchFamily="49" charset="0"/>
              </a:rPr>
              <a:t> </a:t>
            </a:r>
          </a:p>
        </p:txBody>
      </p:sp>
      <p:pic>
        <p:nvPicPr>
          <p:cNvPr id="34821" name="Picture 17"/>
          <p:cNvPicPr>
            <a:picLocks noChangeAspect="1" noChangeArrowheads="1"/>
          </p:cNvPicPr>
          <p:nvPr/>
        </p:nvPicPr>
        <p:blipFill>
          <a:blip r:embed="rId5"/>
          <a:srcRect l="19122" t="16386" r="19122"/>
          <a:stretch>
            <a:fillRect/>
          </a:stretch>
        </p:blipFill>
        <p:spPr bwMode="auto">
          <a:xfrm>
            <a:off x="6934200" y="3886200"/>
            <a:ext cx="1676400" cy="1895475"/>
          </a:xfrm>
          <a:prstGeom prst="rect">
            <a:avLst/>
          </a:prstGeom>
          <a:noFill/>
          <a:ln w="9525">
            <a:noFill/>
            <a:miter lim="800000"/>
            <a:headEnd/>
            <a:tailEnd/>
          </a:ln>
        </p:spPr>
      </p:pic>
      <p:sp>
        <p:nvSpPr>
          <p:cNvPr id="34822" name="Rectangle 18"/>
          <p:cNvSpPr>
            <a:spLocks noChangeArrowheads="1"/>
          </p:cNvSpPr>
          <p:nvPr/>
        </p:nvSpPr>
        <p:spPr bwMode="auto">
          <a:xfrm>
            <a:off x="152400" y="762000"/>
            <a:ext cx="8839200" cy="4525963"/>
          </a:xfrm>
          <a:prstGeom prst="rect">
            <a:avLst/>
          </a:prstGeom>
          <a:noFill/>
          <a:ln w="9525">
            <a:noFill/>
            <a:miter lim="800000"/>
            <a:headEnd/>
            <a:tailEnd/>
          </a:ln>
        </p:spPr>
        <p:txBody>
          <a:bodyPr/>
          <a:lstStyle/>
          <a:p>
            <a:pPr marL="342900" indent="-342900">
              <a:spcBef>
                <a:spcPct val="20000"/>
              </a:spcBef>
              <a:buFontTx/>
              <a:buChar char="•"/>
            </a:pPr>
            <a:r>
              <a:rPr lang="en-US" sz="3200" b="1"/>
              <a:t>Think about how what we’ve been studying might be connected to things that are going on today. </a:t>
            </a:r>
          </a:p>
        </p:txBody>
      </p:sp>
      <p:sp>
        <p:nvSpPr>
          <p:cNvPr id="34823" name="Rectangle 19"/>
          <p:cNvSpPr>
            <a:spLocks noGrp="1" noChangeArrowheads="1"/>
          </p:cNvSpPr>
          <p:nvPr>
            <p:ph type="title"/>
          </p:nvPr>
        </p:nvSpPr>
        <p:spPr>
          <a:xfrm>
            <a:off x="609600" y="-76200"/>
            <a:ext cx="8229600" cy="1143000"/>
          </a:xfrm>
        </p:spPr>
        <p:txBody>
          <a:bodyPr/>
          <a:lstStyle/>
          <a:p>
            <a:pPr eaLnBrk="1" hangingPunct="1"/>
            <a:r>
              <a:rPr lang="en-US" b="1" smtClean="0">
                <a:solidFill>
                  <a:srgbClr val="FF0066"/>
                </a:solidFill>
              </a:rPr>
              <a:t>Connect to Today</a:t>
            </a:r>
          </a:p>
        </p:txBody>
      </p:sp>
      <p:sp>
        <p:nvSpPr>
          <p:cNvPr id="34824" name="Text Box 20"/>
          <p:cNvSpPr txBox="1">
            <a:spLocks noChangeArrowheads="1"/>
          </p:cNvSpPr>
          <p:nvPr/>
        </p:nvSpPr>
        <p:spPr bwMode="auto">
          <a:xfrm>
            <a:off x="609600" y="2286000"/>
            <a:ext cx="3352800" cy="1111250"/>
          </a:xfrm>
          <a:prstGeom prst="rect">
            <a:avLst/>
          </a:prstGeom>
          <a:noFill/>
          <a:ln w="9525">
            <a:noFill/>
            <a:miter lim="800000"/>
            <a:headEnd/>
            <a:tailEnd/>
          </a:ln>
        </p:spPr>
        <p:txBody>
          <a:bodyPr>
            <a:spAutoFit/>
          </a:bodyPr>
          <a:lstStyle/>
          <a:p>
            <a:pPr>
              <a:spcBef>
                <a:spcPct val="50000"/>
              </a:spcBef>
            </a:pPr>
            <a:r>
              <a:rPr lang="en-US">
                <a:solidFill>
                  <a:srgbClr val="000000"/>
                </a:solidFill>
              </a:rPr>
              <a:t>Example</a:t>
            </a:r>
          </a:p>
          <a:p>
            <a:pPr>
              <a:spcBef>
                <a:spcPct val="50000"/>
              </a:spcBef>
            </a:pPr>
            <a:r>
              <a:rPr lang="en-US" sz="1400">
                <a:solidFill>
                  <a:srgbClr val="000000"/>
                </a:solidFill>
              </a:rPr>
              <a:t>Migrations have occurred at various times in history. Today, immigrants from  Mexico is a controversial topic.</a:t>
            </a:r>
          </a:p>
        </p:txBody>
      </p:sp>
      <p:sp>
        <p:nvSpPr>
          <p:cNvPr id="34825" name="Text Box 22"/>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152400"/>
            <a:ext cx="8229600" cy="1143000"/>
          </a:xfrm>
        </p:spPr>
        <p:txBody>
          <a:bodyPr/>
          <a:lstStyle/>
          <a:p>
            <a:pPr eaLnBrk="1" hangingPunct="1"/>
            <a:r>
              <a:rPr lang="en-US" b="1" smtClean="0">
                <a:solidFill>
                  <a:srgbClr val="FF0066"/>
                </a:solidFill>
              </a:rPr>
              <a:t>Mini-Drama</a:t>
            </a:r>
          </a:p>
        </p:txBody>
      </p:sp>
      <p:sp>
        <p:nvSpPr>
          <p:cNvPr id="35843" name="Rectangle 3"/>
          <p:cNvSpPr>
            <a:spLocks noGrp="1" noChangeArrowheads="1"/>
          </p:cNvSpPr>
          <p:nvPr>
            <p:ph type="body" idx="1"/>
          </p:nvPr>
        </p:nvSpPr>
        <p:spPr>
          <a:xfrm>
            <a:off x="228600" y="685800"/>
            <a:ext cx="8763000" cy="4525963"/>
          </a:xfrm>
        </p:spPr>
        <p:txBody>
          <a:bodyPr/>
          <a:lstStyle/>
          <a:p>
            <a:pPr eaLnBrk="1" hangingPunct="1"/>
            <a:r>
              <a:rPr lang="en-US" b="1" smtClean="0"/>
              <a:t>The main idea of the lesson today was ________________.</a:t>
            </a:r>
          </a:p>
          <a:p>
            <a:pPr eaLnBrk="1" hangingPunct="1"/>
            <a:r>
              <a:rPr lang="en-US" b="1" smtClean="0"/>
              <a:t>You and your partner have two minutes to come up with a short one minute play that tells the main idea of the lesson today. </a:t>
            </a:r>
          </a:p>
          <a:p>
            <a:pPr eaLnBrk="1" hangingPunct="1"/>
            <a:r>
              <a:rPr lang="en-US" b="1" smtClean="0"/>
              <a:t>Present your play to another pair.</a:t>
            </a:r>
          </a:p>
        </p:txBody>
      </p:sp>
      <p:pic>
        <p:nvPicPr>
          <p:cNvPr id="35844" name="Picture 4"/>
          <p:cNvPicPr>
            <a:picLocks noChangeAspect="1" noChangeArrowheads="1"/>
          </p:cNvPicPr>
          <p:nvPr/>
        </p:nvPicPr>
        <p:blipFill>
          <a:blip r:embed="rId3"/>
          <a:srcRect/>
          <a:stretch>
            <a:fillRect/>
          </a:stretch>
        </p:blipFill>
        <p:spPr bwMode="auto">
          <a:xfrm>
            <a:off x="6553200" y="4267200"/>
            <a:ext cx="2286000" cy="2111375"/>
          </a:xfrm>
          <a:prstGeom prst="rect">
            <a:avLst/>
          </a:prstGeom>
          <a:noFill/>
          <a:ln w="9525">
            <a:noFill/>
            <a:miter lim="800000"/>
            <a:headEnd/>
            <a:tailEnd/>
          </a:ln>
        </p:spPr>
      </p:pic>
      <p:sp>
        <p:nvSpPr>
          <p:cNvPr id="35845" name="Rectangle 5"/>
          <p:cNvSpPr>
            <a:spLocks noChangeArrowheads="1"/>
          </p:cNvSpPr>
          <p:nvPr/>
        </p:nvSpPr>
        <p:spPr bwMode="auto">
          <a:xfrm>
            <a:off x="98425" y="4694238"/>
            <a:ext cx="6454775" cy="155257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It is somewhat difficult to remember all the happenings of </a:t>
            </a:r>
          </a:p>
          <a:p>
            <a:r>
              <a:rPr lang="en-US" sz="2400">
                <a:solidFill>
                  <a:srgbClr val="FF0066"/>
                </a:solidFill>
                <a:latin typeface="Monotype Corsiva" pitchFamily="66" charset="0"/>
              </a:rPr>
              <a:t>certain events from throughout history, but it can be made </a:t>
            </a:r>
          </a:p>
          <a:p>
            <a:r>
              <a:rPr lang="en-US" sz="2400">
                <a:solidFill>
                  <a:srgbClr val="FF0066"/>
                </a:solidFill>
                <a:latin typeface="Monotype Corsiva" pitchFamily="66" charset="0"/>
              </a:rPr>
              <a:t>much easier if you act out what you have learned about </a:t>
            </a:r>
          </a:p>
          <a:p>
            <a:r>
              <a:rPr lang="en-US" sz="2400">
                <a:solidFill>
                  <a:srgbClr val="FF0066"/>
                </a:solidFill>
                <a:latin typeface="Monotype Corsiva" pitchFamily="66" charset="0"/>
              </a:rPr>
              <a:t>some of them. </a:t>
            </a:r>
            <a:r>
              <a:rPr lang="en-US">
                <a:solidFill>
                  <a:srgbClr val="FF0066"/>
                </a:solidFill>
              </a:rPr>
              <a:t>– Matt Sparks</a:t>
            </a:r>
            <a:endParaRPr lang="en-US" sz="2400">
              <a:solidFill>
                <a:srgbClr val="FF0066"/>
              </a:solidFill>
              <a:latin typeface="Monotype Corsiva" pitchFamily="66" charset="0"/>
            </a:endParaRPr>
          </a:p>
        </p:txBody>
      </p:sp>
      <p:sp>
        <p:nvSpPr>
          <p:cNvPr id="35846" name="Text Box 6"/>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28600"/>
            <a:ext cx="8229600" cy="1143000"/>
          </a:xfrm>
        </p:spPr>
        <p:txBody>
          <a:bodyPr/>
          <a:lstStyle/>
          <a:p>
            <a:pPr eaLnBrk="1" hangingPunct="1"/>
            <a:r>
              <a:rPr lang="en-US" b="1" smtClean="0">
                <a:solidFill>
                  <a:srgbClr val="FF0066"/>
                </a:solidFill>
              </a:rPr>
              <a:t>Timeliner</a:t>
            </a:r>
          </a:p>
        </p:txBody>
      </p:sp>
      <p:sp>
        <p:nvSpPr>
          <p:cNvPr id="36867" name="Rectangle 3"/>
          <p:cNvSpPr>
            <a:spLocks noGrp="1" noChangeArrowheads="1"/>
          </p:cNvSpPr>
          <p:nvPr>
            <p:ph type="body" idx="1"/>
          </p:nvPr>
        </p:nvSpPr>
        <p:spPr>
          <a:xfrm>
            <a:off x="228600" y="533400"/>
            <a:ext cx="8763000" cy="4525963"/>
          </a:xfrm>
        </p:spPr>
        <p:txBody>
          <a:bodyPr/>
          <a:lstStyle/>
          <a:p>
            <a:pPr eaLnBrk="1" hangingPunct="1"/>
            <a:r>
              <a:rPr lang="en-US" b="1" smtClean="0"/>
              <a:t>Dates help us understand history better. Pick five major events in history and tell the years that the events occurred. </a:t>
            </a:r>
          </a:p>
          <a:p>
            <a:pPr eaLnBrk="1" hangingPunct="1"/>
            <a:r>
              <a:rPr lang="en-US" b="1" smtClean="0"/>
              <a:t>Talk with your partner to see which events he/she chose. Check each other’s dates for accuracy.</a:t>
            </a:r>
          </a:p>
        </p:txBody>
      </p:sp>
      <p:pic>
        <p:nvPicPr>
          <p:cNvPr id="36868" name="Picture 4"/>
          <p:cNvPicPr>
            <a:picLocks noChangeAspect="1" noChangeArrowheads="1"/>
          </p:cNvPicPr>
          <p:nvPr/>
        </p:nvPicPr>
        <p:blipFill>
          <a:blip r:embed="rId3"/>
          <a:srcRect/>
          <a:stretch>
            <a:fillRect/>
          </a:stretch>
        </p:blipFill>
        <p:spPr bwMode="auto">
          <a:xfrm>
            <a:off x="4343400" y="3429000"/>
            <a:ext cx="4305300" cy="1928813"/>
          </a:xfrm>
          <a:prstGeom prst="rect">
            <a:avLst/>
          </a:prstGeom>
          <a:noFill/>
          <a:ln w="9525">
            <a:noFill/>
            <a:miter lim="800000"/>
            <a:headEnd/>
            <a:tailEnd/>
          </a:ln>
        </p:spPr>
      </p:pic>
      <p:sp>
        <p:nvSpPr>
          <p:cNvPr id="36869" name="Rectangle 5"/>
          <p:cNvSpPr>
            <a:spLocks noChangeArrowheads="1"/>
          </p:cNvSpPr>
          <p:nvPr/>
        </p:nvSpPr>
        <p:spPr bwMode="auto">
          <a:xfrm>
            <a:off x="152400" y="5410200"/>
            <a:ext cx="8667750" cy="118745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Chronological thinking is at the heart of historical reasoning. Without a clear </a:t>
            </a:r>
          </a:p>
          <a:p>
            <a:r>
              <a:rPr lang="en-US" sz="2400">
                <a:solidFill>
                  <a:srgbClr val="FF0066"/>
                </a:solidFill>
                <a:latin typeface="Monotype Corsiva" pitchFamily="66" charset="0"/>
              </a:rPr>
              <a:t>sense of historical time-time past, present, and future-students are bound to see </a:t>
            </a:r>
          </a:p>
          <a:p>
            <a:r>
              <a:rPr lang="en-US" sz="2400">
                <a:solidFill>
                  <a:srgbClr val="FF0066"/>
                </a:solidFill>
                <a:latin typeface="Monotype Corsiva" pitchFamily="66" charset="0"/>
              </a:rPr>
              <a:t>events as one great tangled mess. </a:t>
            </a:r>
            <a:r>
              <a:rPr lang="en-US">
                <a:solidFill>
                  <a:srgbClr val="FF0066"/>
                </a:solidFill>
              </a:rPr>
              <a:t>– National Center for History in Schools</a:t>
            </a:r>
            <a:endParaRPr lang="en-US" sz="2400">
              <a:solidFill>
                <a:srgbClr val="FF0066"/>
              </a:solidFill>
              <a:latin typeface="Monotype Corsiva" pitchFamily="66" charset="0"/>
            </a:endParaRPr>
          </a:p>
        </p:txBody>
      </p:sp>
      <p:pic>
        <p:nvPicPr>
          <p:cNvPr id="36870" name="Picture 6"/>
          <p:cNvPicPr>
            <a:picLocks noChangeAspect="1" noChangeArrowheads="1"/>
          </p:cNvPicPr>
          <p:nvPr/>
        </p:nvPicPr>
        <p:blipFill>
          <a:blip r:embed="rId4"/>
          <a:srcRect/>
          <a:stretch>
            <a:fillRect/>
          </a:stretch>
        </p:blipFill>
        <p:spPr bwMode="auto">
          <a:xfrm>
            <a:off x="1219200" y="3648075"/>
            <a:ext cx="2171700" cy="1762125"/>
          </a:xfrm>
          <a:prstGeom prst="rect">
            <a:avLst/>
          </a:prstGeom>
          <a:noFill/>
          <a:ln w="9525">
            <a:noFill/>
            <a:miter lim="800000"/>
            <a:headEnd/>
            <a:tailEnd/>
          </a:ln>
        </p:spPr>
      </p:pic>
      <p:sp>
        <p:nvSpPr>
          <p:cNvPr id="36871"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a:xfrm>
            <a:off x="0" y="762000"/>
            <a:ext cx="8991600" cy="4525963"/>
          </a:xfrm>
        </p:spPr>
        <p:txBody>
          <a:bodyPr/>
          <a:lstStyle/>
          <a:p>
            <a:pPr eaLnBrk="1" hangingPunct="1"/>
            <a:r>
              <a:rPr lang="en-US" b="1" smtClean="0"/>
              <a:t>It is helpful to be able to see “maps” in your mind’s eye.</a:t>
            </a:r>
          </a:p>
          <a:p>
            <a:pPr eaLnBrk="1" hangingPunct="1"/>
            <a:r>
              <a:rPr lang="en-US" b="1" smtClean="0"/>
              <a:t>Try to picture the following (e.g., continent, country, state) ___________in your mind.</a:t>
            </a:r>
          </a:p>
          <a:p>
            <a:pPr eaLnBrk="1" hangingPunct="1"/>
            <a:r>
              <a:rPr lang="en-US" b="1" smtClean="0"/>
              <a:t>Now draw a picture of it. The picture won’t be perfect, but should give a general idea of the geographical region.</a:t>
            </a:r>
          </a:p>
        </p:txBody>
      </p:sp>
      <p:pic>
        <p:nvPicPr>
          <p:cNvPr id="37891" name="Picture 6"/>
          <p:cNvPicPr>
            <a:picLocks noChangeAspect="1" noChangeArrowheads="1"/>
          </p:cNvPicPr>
          <p:nvPr/>
        </p:nvPicPr>
        <p:blipFill>
          <a:blip r:embed="rId3"/>
          <a:srcRect/>
          <a:stretch>
            <a:fillRect/>
          </a:stretch>
        </p:blipFill>
        <p:spPr bwMode="auto">
          <a:xfrm>
            <a:off x="3657600" y="4572000"/>
            <a:ext cx="2238375" cy="1095375"/>
          </a:xfrm>
          <a:prstGeom prst="rect">
            <a:avLst/>
          </a:prstGeom>
          <a:noFill/>
          <a:ln w="9525">
            <a:noFill/>
            <a:miter lim="800000"/>
            <a:headEnd/>
            <a:tailEnd/>
          </a:ln>
        </p:spPr>
      </p:pic>
      <p:pic>
        <p:nvPicPr>
          <p:cNvPr id="37892" name="Picture 7"/>
          <p:cNvPicPr>
            <a:picLocks noChangeAspect="1" noChangeArrowheads="1"/>
          </p:cNvPicPr>
          <p:nvPr/>
        </p:nvPicPr>
        <p:blipFill>
          <a:blip r:embed="rId4"/>
          <a:srcRect/>
          <a:stretch>
            <a:fillRect/>
          </a:stretch>
        </p:blipFill>
        <p:spPr bwMode="auto">
          <a:xfrm>
            <a:off x="7010400" y="4267200"/>
            <a:ext cx="1125538" cy="1371600"/>
          </a:xfrm>
          <a:prstGeom prst="rect">
            <a:avLst/>
          </a:prstGeom>
          <a:noFill/>
          <a:ln w="9525">
            <a:noFill/>
            <a:miter lim="800000"/>
            <a:headEnd/>
            <a:tailEnd/>
          </a:ln>
        </p:spPr>
      </p:pic>
      <p:sp>
        <p:nvSpPr>
          <p:cNvPr id="37893" name="Rectangle 8"/>
          <p:cNvSpPr>
            <a:spLocks noChangeArrowheads="1"/>
          </p:cNvSpPr>
          <p:nvPr/>
        </p:nvSpPr>
        <p:spPr bwMode="auto">
          <a:xfrm>
            <a:off x="0" y="5957888"/>
            <a:ext cx="9199563" cy="731837"/>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Mental maps are maps that represent the mental image that a person has of an area. </a:t>
            </a:r>
          </a:p>
          <a:p>
            <a:r>
              <a:rPr lang="en-US">
                <a:solidFill>
                  <a:srgbClr val="FF0066"/>
                </a:solidFill>
              </a:rPr>
              <a:t>                                                                                       - Utah Education Network</a:t>
            </a:r>
          </a:p>
        </p:txBody>
      </p:sp>
      <p:pic>
        <p:nvPicPr>
          <p:cNvPr id="37894" name="Picture 9"/>
          <p:cNvPicPr>
            <a:picLocks noChangeAspect="1" noChangeArrowheads="1"/>
          </p:cNvPicPr>
          <p:nvPr/>
        </p:nvPicPr>
        <p:blipFill>
          <a:blip r:embed="rId5"/>
          <a:srcRect/>
          <a:stretch>
            <a:fillRect/>
          </a:stretch>
        </p:blipFill>
        <p:spPr bwMode="auto">
          <a:xfrm>
            <a:off x="1066800" y="4495800"/>
            <a:ext cx="1447800" cy="1427163"/>
          </a:xfrm>
          <a:prstGeom prst="rect">
            <a:avLst/>
          </a:prstGeom>
          <a:noFill/>
          <a:ln w="9525">
            <a:noFill/>
            <a:miter lim="800000"/>
            <a:headEnd/>
            <a:tailEnd/>
          </a:ln>
        </p:spPr>
      </p:pic>
      <p:sp>
        <p:nvSpPr>
          <p:cNvPr id="37895" name="Rectangle 10"/>
          <p:cNvSpPr>
            <a:spLocks noGrp="1" noChangeArrowheads="1"/>
          </p:cNvSpPr>
          <p:nvPr>
            <p:ph type="title"/>
          </p:nvPr>
        </p:nvSpPr>
        <p:spPr>
          <a:xfrm>
            <a:off x="533400" y="-152400"/>
            <a:ext cx="8229600" cy="1143000"/>
          </a:xfrm>
        </p:spPr>
        <p:txBody>
          <a:bodyPr/>
          <a:lstStyle/>
          <a:p>
            <a:pPr eaLnBrk="1" hangingPunct="1"/>
            <a:r>
              <a:rPr lang="en-US" b="1" smtClean="0">
                <a:solidFill>
                  <a:srgbClr val="FF0066"/>
                </a:solidFill>
              </a:rPr>
              <a:t>Mental Geo Maps</a:t>
            </a:r>
          </a:p>
        </p:txBody>
      </p:sp>
      <p:sp>
        <p:nvSpPr>
          <p:cNvPr id="37896" name="Text Box 11"/>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b="1" smtClean="0">
                <a:solidFill>
                  <a:srgbClr val="FF0066"/>
                </a:solidFill>
              </a:rPr>
              <a:t>Letter to Principal</a:t>
            </a:r>
          </a:p>
        </p:txBody>
      </p:sp>
      <p:sp>
        <p:nvSpPr>
          <p:cNvPr id="38915" name="Rectangle 3"/>
          <p:cNvSpPr>
            <a:spLocks noGrp="1" noChangeArrowheads="1"/>
          </p:cNvSpPr>
          <p:nvPr>
            <p:ph type="body" idx="1"/>
          </p:nvPr>
        </p:nvSpPr>
        <p:spPr>
          <a:xfrm>
            <a:off x="457200" y="1600200"/>
            <a:ext cx="8686800" cy="4525963"/>
          </a:xfrm>
        </p:spPr>
        <p:txBody>
          <a:bodyPr/>
          <a:lstStyle/>
          <a:p>
            <a:pPr eaLnBrk="1" hangingPunct="1"/>
            <a:r>
              <a:rPr lang="en-US" b="1" smtClean="0"/>
              <a:t>Write a short letter to the principal telling him all of the ideas you have learned about this week.</a:t>
            </a:r>
          </a:p>
        </p:txBody>
      </p:sp>
      <p:pic>
        <p:nvPicPr>
          <p:cNvPr id="38916" name="Picture 4"/>
          <p:cNvPicPr>
            <a:picLocks noChangeAspect="1" noChangeArrowheads="1"/>
          </p:cNvPicPr>
          <p:nvPr/>
        </p:nvPicPr>
        <p:blipFill>
          <a:blip r:embed="rId3"/>
          <a:srcRect/>
          <a:stretch>
            <a:fillRect/>
          </a:stretch>
        </p:blipFill>
        <p:spPr bwMode="auto">
          <a:xfrm>
            <a:off x="5486400" y="3505200"/>
            <a:ext cx="1728788" cy="1752600"/>
          </a:xfrm>
          <a:prstGeom prst="rect">
            <a:avLst/>
          </a:prstGeom>
          <a:noFill/>
          <a:ln w="9525">
            <a:noFill/>
            <a:miter lim="800000"/>
            <a:headEnd/>
            <a:tailEnd/>
          </a:ln>
        </p:spPr>
      </p:pic>
      <p:pic>
        <p:nvPicPr>
          <p:cNvPr id="38917" name="Picture 5"/>
          <p:cNvPicPr>
            <a:picLocks noChangeAspect="1" noChangeArrowheads="1"/>
          </p:cNvPicPr>
          <p:nvPr/>
        </p:nvPicPr>
        <p:blipFill>
          <a:blip r:embed="rId4"/>
          <a:srcRect/>
          <a:stretch>
            <a:fillRect/>
          </a:stretch>
        </p:blipFill>
        <p:spPr bwMode="auto">
          <a:xfrm>
            <a:off x="1981200" y="3505200"/>
            <a:ext cx="2362200" cy="1689100"/>
          </a:xfrm>
          <a:prstGeom prst="rect">
            <a:avLst/>
          </a:prstGeom>
          <a:noFill/>
          <a:ln w="9525">
            <a:noFill/>
            <a:miter lim="800000"/>
            <a:headEnd/>
            <a:tailEnd/>
          </a:ln>
        </p:spPr>
      </p:pic>
      <p:sp>
        <p:nvSpPr>
          <p:cNvPr id="38918" name="Rectangle 6"/>
          <p:cNvSpPr>
            <a:spLocks noChangeArrowheads="1"/>
          </p:cNvSpPr>
          <p:nvPr/>
        </p:nvSpPr>
        <p:spPr bwMode="auto">
          <a:xfrm>
            <a:off x="381000" y="5715000"/>
            <a:ext cx="8315325"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History is the version of past events that people have decided to agree upon. </a:t>
            </a:r>
          </a:p>
          <a:p>
            <a:r>
              <a:rPr lang="en-US">
                <a:solidFill>
                  <a:srgbClr val="FF0066"/>
                </a:solidFill>
              </a:rPr>
              <a:t>                                                                                         – Napoleon Bonaparte</a:t>
            </a:r>
            <a:r>
              <a:rPr lang="en-US" sz="2400">
                <a:solidFill>
                  <a:srgbClr val="FF0066"/>
                </a:solidFill>
                <a:latin typeface="Monotype Corsiva" pitchFamily="66" charset="0"/>
              </a:rPr>
              <a:t> </a:t>
            </a:r>
          </a:p>
        </p:txBody>
      </p:sp>
      <p:sp>
        <p:nvSpPr>
          <p:cNvPr id="38919"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23"/>
          <p:cNvGrpSpPr>
            <a:grpSpLocks/>
          </p:cNvGrpSpPr>
          <p:nvPr/>
        </p:nvGrpSpPr>
        <p:grpSpPr bwMode="auto">
          <a:xfrm>
            <a:off x="2514600" y="3429000"/>
            <a:ext cx="4114800" cy="1828800"/>
            <a:chOff x="1728" y="2112"/>
            <a:chExt cx="2592" cy="1152"/>
          </a:xfrm>
        </p:grpSpPr>
        <p:pic>
          <p:nvPicPr>
            <p:cNvPr id="39943" name="Picture 13"/>
            <p:cNvPicPr>
              <a:picLocks noChangeAspect="1" noChangeArrowheads="1"/>
            </p:cNvPicPr>
            <p:nvPr/>
          </p:nvPicPr>
          <p:blipFill>
            <a:blip r:embed="rId3"/>
            <a:srcRect/>
            <a:stretch>
              <a:fillRect/>
            </a:stretch>
          </p:blipFill>
          <p:spPr bwMode="auto">
            <a:xfrm>
              <a:off x="1728" y="2112"/>
              <a:ext cx="2592" cy="1152"/>
            </a:xfrm>
            <a:prstGeom prst="rect">
              <a:avLst/>
            </a:prstGeom>
            <a:noFill/>
            <a:ln w="9525">
              <a:noFill/>
              <a:miter lim="800000"/>
              <a:headEnd/>
              <a:tailEnd/>
            </a:ln>
          </p:spPr>
        </p:pic>
        <p:sp>
          <p:nvSpPr>
            <p:cNvPr id="39944" name="Text Box 22"/>
            <p:cNvSpPr txBox="1">
              <a:spLocks noChangeArrowheads="1"/>
            </p:cNvSpPr>
            <p:nvPr/>
          </p:nvSpPr>
          <p:spPr bwMode="auto">
            <a:xfrm>
              <a:off x="2736" y="2352"/>
              <a:ext cx="528" cy="682"/>
            </a:xfrm>
            <a:prstGeom prst="rect">
              <a:avLst/>
            </a:prstGeom>
            <a:solidFill>
              <a:srgbClr val="00FF00"/>
            </a:solidFill>
            <a:ln w="9525">
              <a:noFill/>
              <a:miter lim="800000"/>
              <a:headEnd/>
              <a:tailEnd/>
            </a:ln>
          </p:spPr>
          <p:txBody>
            <a:bodyPr>
              <a:spAutoFit/>
            </a:bodyPr>
            <a:lstStyle/>
            <a:p>
              <a:pPr>
                <a:spcBef>
                  <a:spcPct val="50000"/>
                </a:spcBef>
              </a:pPr>
              <a:endParaRPr lang="en-US" sz="2000">
                <a:latin typeface="Impact" pitchFamily="34" charset="0"/>
              </a:endParaRPr>
            </a:p>
            <a:p>
              <a:pPr>
                <a:spcBef>
                  <a:spcPct val="50000"/>
                </a:spcBef>
              </a:pPr>
              <a:r>
                <a:rPr lang="en-US" sz="2000">
                  <a:latin typeface="Impact" pitchFamily="34" charset="0"/>
                </a:rPr>
                <a:t>Topic</a:t>
              </a:r>
            </a:p>
            <a:p>
              <a:pPr>
                <a:spcBef>
                  <a:spcPct val="50000"/>
                </a:spcBef>
              </a:pPr>
              <a:endParaRPr lang="en-US" sz="1000">
                <a:latin typeface="Impact" pitchFamily="34" charset="0"/>
              </a:endParaRPr>
            </a:p>
          </p:txBody>
        </p:sp>
      </p:grpSp>
      <p:sp>
        <p:nvSpPr>
          <p:cNvPr id="39939" name="Rectangle 24"/>
          <p:cNvSpPr>
            <a:spLocks noChangeArrowheads="1"/>
          </p:cNvSpPr>
          <p:nvPr/>
        </p:nvSpPr>
        <p:spPr bwMode="auto">
          <a:xfrm>
            <a:off x="457200" y="914400"/>
            <a:ext cx="8229600" cy="4525963"/>
          </a:xfrm>
          <a:prstGeom prst="rect">
            <a:avLst/>
          </a:prstGeom>
          <a:noFill/>
          <a:ln w="9525">
            <a:noFill/>
            <a:miter lim="800000"/>
            <a:headEnd/>
            <a:tailEnd/>
          </a:ln>
        </p:spPr>
        <p:txBody>
          <a:bodyPr/>
          <a:lstStyle/>
          <a:p>
            <a:pPr marL="342900" indent="-342900">
              <a:spcBef>
                <a:spcPct val="20000"/>
              </a:spcBef>
              <a:buFontTx/>
              <a:buChar char="•"/>
            </a:pPr>
            <a:r>
              <a:rPr lang="en-US" sz="3600" b="1"/>
              <a:t>Make a simple mind map about the topic we have been studying.</a:t>
            </a:r>
          </a:p>
          <a:p>
            <a:pPr marL="342900" indent="-342900">
              <a:spcBef>
                <a:spcPct val="20000"/>
              </a:spcBef>
              <a:buFontTx/>
              <a:buChar char="•"/>
            </a:pPr>
            <a:r>
              <a:rPr lang="en-US" sz="3600" b="1"/>
              <a:t>Be sure to answer the 5W’s and the How. You have four minutes.</a:t>
            </a:r>
          </a:p>
        </p:txBody>
      </p:sp>
      <p:sp>
        <p:nvSpPr>
          <p:cNvPr id="39940" name="Rectangle 25"/>
          <p:cNvSpPr>
            <a:spLocks noChangeArrowheads="1"/>
          </p:cNvSpPr>
          <p:nvPr/>
        </p:nvSpPr>
        <p:spPr bwMode="auto">
          <a:xfrm>
            <a:off x="228600" y="5486400"/>
            <a:ext cx="8915400" cy="1187450"/>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"Is a picture worth a thousand words? A graphic organizer forms a powerful </a:t>
            </a:r>
          </a:p>
          <a:p>
            <a:r>
              <a:rPr lang="en-US" sz="2400">
                <a:solidFill>
                  <a:srgbClr val="FF0066"/>
                </a:solidFill>
                <a:latin typeface="Monotype Corsiva" pitchFamily="66" charset="0"/>
              </a:rPr>
              <a:t>visual picture of information and allows the mind 'to see' undiscovered patterns and relationships." </a:t>
            </a:r>
          </a:p>
        </p:txBody>
      </p:sp>
      <p:sp>
        <p:nvSpPr>
          <p:cNvPr id="39941" name="Rectangle 26"/>
          <p:cNvSpPr>
            <a:spLocks noGrp="1" noChangeArrowheads="1"/>
          </p:cNvSpPr>
          <p:nvPr>
            <p:ph type="title"/>
          </p:nvPr>
        </p:nvSpPr>
        <p:spPr>
          <a:xfrm>
            <a:off x="533400" y="-152400"/>
            <a:ext cx="8229600" cy="1143000"/>
          </a:xfrm>
        </p:spPr>
        <p:txBody>
          <a:bodyPr/>
          <a:lstStyle/>
          <a:p>
            <a:pPr eaLnBrk="1" hangingPunct="1"/>
            <a:r>
              <a:rPr lang="en-US" b="1" smtClean="0">
                <a:solidFill>
                  <a:srgbClr val="FF0066"/>
                </a:solidFill>
              </a:rPr>
              <a:t>Mind Map</a:t>
            </a:r>
          </a:p>
        </p:txBody>
      </p:sp>
      <p:sp>
        <p:nvSpPr>
          <p:cNvPr id="39942" name="Text Box 2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228600" y="609600"/>
            <a:ext cx="8915400" cy="4525963"/>
          </a:xfrm>
        </p:spPr>
        <p:txBody>
          <a:bodyPr/>
          <a:lstStyle/>
          <a:p>
            <a:pPr eaLnBrk="1" hangingPunct="1"/>
            <a:r>
              <a:rPr lang="en-US" b="1" smtClean="0"/>
              <a:t>You and your partner decide on the most important idea from the lesson.</a:t>
            </a:r>
            <a:r>
              <a:rPr lang="en-US" smtClean="0"/>
              <a:t> </a:t>
            </a:r>
          </a:p>
          <a:p>
            <a:pPr eaLnBrk="1" hangingPunct="1"/>
            <a:r>
              <a:rPr lang="en-US" b="1" smtClean="0"/>
              <a:t>Together, state that idea in one sentence. </a:t>
            </a:r>
          </a:p>
          <a:p>
            <a:pPr eaLnBrk="1" hangingPunct="1"/>
            <a:r>
              <a:rPr lang="en-US" b="1" smtClean="0"/>
              <a:t>When you are ready, you and your partner should line up to “meet the teacher” and tell what you think the most important idea was.</a:t>
            </a:r>
          </a:p>
        </p:txBody>
      </p:sp>
      <p:pic>
        <p:nvPicPr>
          <p:cNvPr id="40963" name="Picture 5"/>
          <p:cNvPicPr>
            <a:picLocks noChangeAspect="1" noChangeArrowheads="1"/>
          </p:cNvPicPr>
          <p:nvPr/>
        </p:nvPicPr>
        <p:blipFill>
          <a:blip r:embed="rId3"/>
          <a:srcRect/>
          <a:stretch>
            <a:fillRect/>
          </a:stretch>
        </p:blipFill>
        <p:spPr bwMode="auto">
          <a:xfrm>
            <a:off x="5410200" y="3962400"/>
            <a:ext cx="1524000" cy="1933575"/>
          </a:xfrm>
          <a:prstGeom prst="rect">
            <a:avLst/>
          </a:prstGeom>
          <a:noFill/>
          <a:ln w="9525">
            <a:noFill/>
            <a:miter lim="800000"/>
            <a:headEnd/>
            <a:tailEnd/>
          </a:ln>
        </p:spPr>
      </p:pic>
      <p:sp>
        <p:nvSpPr>
          <p:cNvPr id="40964" name="Rectangle 7"/>
          <p:cNvSpPr>
            <a:spLocks noChangeArrowheads="1"/>
          </p:cNvSpPr>
          <p:nvPr/>
        </p:nvSpPr>
        <p:spPr bwMode="auto">
          <a:xfrm>
            <a:off x="152400" y="6065838"/>
            <a:ext cx="8678863"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History teaches us tolerance for human shortcomings and imperfections. - </a:t>
            </a:r>
            <a:r>
              <a:rPr lang="en-US">
                <a:solidFill>
                  <a:srgbClr val="FF0066"/>
                </a:solidFill>
              </a:rPr>
              <a:t>Lewis </a:t>
            </a:r>
          </a:p>
          <a:p>
            <a:r>
              <a:rPr lang="en-US">
                <a:solidFill>
                  <a:srgbClr val="FF0066"/>
                </a:solidFill>
              </a:rPr>
              <a:t>F. Powel</a:t>
            </a:r>
            <a:r>
              <a:rPr lang="en-US" sz="2400">
                <a:solidFill>
                  <a:srgbClr val="FF0066"/>
                </a:solidFill>
                <a:latin typeface="Monotype Corsiva" pitchFamily="66" charset="0"/>
              </a:rPr>
              <a:t>, </a:t>
            </a:r>
          </a:p>
        </p:txBody>
      </p:sp>
      <p:pic>
        <p:nvPicPr>
          <p:cNvPr id="40965" name="Picture 10"/>
          <p:cNvPicPr>
            <a:picLocks noChangeAspect="1" noChangeArrowheads="1"/>
          </p:cNvPicPr>
          <p:nvPr/>
        </p:nvPicPr>
        <p:blipFill>
          <a:blip r:embed="rId4"/>
          <a:srcRect/>
          <a:stretch>
            <a:fillRect/>
          </a:stretch>
        </p:blipFill>
        <p:spPr bwMode="auto">
          <a:xfrm>
            <a:off x="1371600" y="4495800"/>
            <a:ext cx="1047750" cy="1428750"/>
          </a:xfrm>
          <a:prstGeom prst="rect">
            <a:avLst/>
          </a:prstGeom>
          <a:noFill/>
          <a:ln w="9525">
            <a:noFill/>
            <a:miter lim="800000"/>
            <a:headEnd/>
            <a:tailEnd/>
          </a:ln>
        </p:spPr>
      </p:pic>
      <p:sp>
        <p:nvSpPr>
          <p:cNvPr id="40966" name="AutoShape 11"/>
          <p:cNvSpPr>
            <a:spLocks noChangeArrowheads="1"/>
          </p:cNvSpPr>
          <p:nvPr/>
        </p:nvSpPr>
        <p:spPr bwMode="auto">
          <a:xfrm>
            <a:off x="2667000" y="4419600"/>
            <a:ext cx="2057400" cy="838200"/>
          </a:xfrm>
          <a:prstGeom prst="wedgeEllipseCallout">
            <a:avLst>
              <a:gd name="adj1" fmla="val -69292"/>
              <a:gd name="adj2" fmla="val 54926"/>
            </a:avLst>
          </a:prstGeom>
          <a:solidFill>
            <a:srgbClr val="000000"/>
          </a:solidFill>
          <a:ln w="9525">
            <a:solidFill>
              <a:schemeClr val="tx1"/>
            </a:solidFill>
            <a:miter lim="800000"/>
            <a:headEnd/>
            <a:tailEnd/>
          </a:ln>
        </p:spPr>
        <p:txBody>
          <a:bodyPr/>
          <a:lstStyle/>
          <a:p>
            <a:pPr algn="ctr"/>
            <a:r>
              <a:rPr lang="en-US" sz="1200"/>
              <a:t>We think the main point of the lesson was…</a:t>
            </a:r>
          </a:p>
        </p:txBody>
      </p:sp>
      <p:sp>
        <p:nvSpPr>
          <p:cNvPr id="40967" name="AutoShape 13"/>
          <p:cNvSpPr>
            <a:spLocks noChangeArrowheads="1"/>
          </p:cNvSpPr>
          <p:nvPr/>
        </p:nvSpPr>
        <p:spPr bwMode="auto">
          <a:xfrm>
            <a:off x="6781800" y="3962400"/>
            <a:ext cx="2057400" cy="838200"/>
          </a:xfrm>
          <a:prstGeom prst="wedgeEllipseCallout">
            <a:avLst>
              <a:gd name="adj1" fmla="val -74227"/>
              <a:gd name="adj2" fmla="val 57954"/>
            </a:avLst>
          </a:prstGeom>
          <a:solidFill>
            <a:srgbClr val="000000"/>
          </a:solidFill>
          <a:ln w="9525">
            <a:solidFill>
              <a:schemeClr val="tx1"/>
            </a:solidFill>
            <a:miter lim="800000"/>
            <a:headEnd/>
            <a:tailEnd/>
          </a:ln>
        </p:spPr>
        <p:txBody>
          <a:bodyPr/>
          <a:lstStyle/>
          <a:p>
            <a:pPr algn="ctr"/>
            <a:r>
              <a:rPr lang="en-US" sz="1200"/>
              <a:t>You are truly amazing history students!</a:t>
            </a:r>
          </a:p>
        </p:txBody>
      </p:sp>
      <p:sp>
        <p:nvSpPr>
          <p:cNvPr id="40968" name="Rectangle 14"/>
          <p:cNvSpPr>
            <a:spLocks noGrp="1" noChangeArrowheads="1"/>
          </p:cNvSpPr>
          <p:nvPr>
            <p:ph type="title"/>
          </p:nvPr>
        </p:nvSpPr>
        <p:spPr>
          <a:xfrm>
            <a:off x="457200" y="-152400"/>
            <a:ext cx="8229600" cy="1143000"/>
          </a:xfrm>
        </p:spPr>
        <p:txBody>
          <a:bodyPr/>
          <a:lstStyle/>
          <a:p>
            <a:pPr eaLnBrk="1" hangingPunct="1"/>
            <a:r>
              <a:rPr lang="en-US" b="1" smtClean="0">
                <a:solidFill>
                  <a:srgbClr val="FF0066"/>
                </a:solidFill>
              </a:rPr>
              <a:t>Meet the Teacher</a:t>
            </a:r>
          </a:p>
        </p:txBody>
      </p:sp>
      <p:sp>
        <p:nvSpPr>
          <p:cNvPr id="40969" name="Text Box 15"/>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0" y="1066800"/>
            <a:ext cx="8305800" cy="1066800"/>
          </a:xfrm>
          <a:prstGeom prst="rect">
            <a:avLst/>
          </a:prstGeom>
          <a:noFill/>
          <a:ln w="9525">
            <a:noFill/>
            <a:miter lim="800000"/>
            <a:headEnd/>
            <a:tailEnd/>
          </a:ln>
        </p:spPr>
        <p:txBody>
          <a:bodyPr>
            <a:spAutoFit/>
          </a:bodyPr>
          <a:lstStyle/>
          <a:p>
            <a:endParaRPr lang="en-US" sz="3200" b="1"/>
          </a:p>
          <a:p>
            <a:endParaRPr lang="en-US" sz="3200" b="1"/>
          </a:p>
        </p:txBody>
      </p:sp>
      <p:sp>
        <p:nvSpPr>
          <p:cNvPr id="5123" name="Rectangle 5"/>
          <p:cNvSpPr>
            <a:spLocks noGrp="1" noChangeArrowheads="1"/>
          </p:cNvSpPr>
          <p:nvPr>
            <p:ph type="title"/>
          </p:nvPr>
        </p:nvSpPr>
        <p:spPr>
          <a:xfrm>
            <a:off x="0" y="0"/>
            <a:ext cx="9144000" cy="1143000"/>
          </a:xfrm>
          <a:noFill/>
        </p:spPr>
        <p:txBody>
          <a:bodyPr/>
          <a:lstStyle/>
          <a:p>
            <a:pPr eaLnBrk="1" hangingPunct="1"/>
            <a:r>
              <a:rPr lang="en-US" sz="3200" b="1" smtClean="0">
                <a:solidFill>
                  <a:schemeClr val="tx1"/>
                </a:solidFill>
              </a:rPr>
              <a:t>Using These Five-Minute Strategies (con’t)</a:t>
            </a:r>
          </a:p>
        </p:txBody>
      </p:sp>
      <p:sp>
        <p:nvSpPr>
          <p:cNvPr id="5124" name="Text Box 6"/>
          <p:cNvSpPr txBox="1">
            <a:spLocks noChangeArrowheads="1"/>
          </p:cNvSpPr>
          <p:nvPr/>
        </p:nvSpPr>
        <p:spPr bwMode="auto">
          <a:xfrm>
            <a:off x="139700" y="990600"/>
            <a:ext cx="9004300" cy="5251450"/>
          </a:xfrm>
          <a:prstGeom prst="rect">
            <a:avLst/>
          </a:prstGeom>
          <a:noFill/>
          <a:ln w="9525">
            <a:noFill/>
            <a:miter lim="800000"/>
            <a:headEnd/>
            <a:tailEnd/>
          </a:ln>
        </p:spPr>
        <p:txBody>
          <a:bodyPr>
            <a:spAutoFit/>
          </a:bodyPr>
          <a:lstStyle/>
          <a:p>
            <a:pPr>
              <a:lnSpc>
                <a:spcPct val="90000"/>
              </a:lnSpc>
              <a:spcBef>
                <a:spcPct val="20000"/>
              </a:spcBef>
              <a:buFontTx/>
              <a:buChar char="•"/>
            </a:pPr>
            <a:r>
              <a:rPr lang="en-US" sz="3200" b="1">
                <a:solidFill>
                  <a:srgbClr val="000000"/>
                </a:solidFill>
              </a:rPr>
              <a:t> It is critical that the teacher assess students on a daily basis (e.g., move about the room and listen to what students are saying when they talk with partners, collect and read their summaries, etc.).</a:t>
            </a:r>
          </a:p>
          <a:p>
            <a:pPr>
              <a:lnSpc>
                <a:spcPct val="90000"/>
              </a:lnSpc>
              <a:spcBef>
                <a:spcPct val="20000"/>
              </a:spcBef>
              <a:buFontTx/>
              <a:buChar char="•"/>
            </a:pPr>
            <a:endParaRPr lang="en-US" sz="3200" b="1">
              <a:solidFill>
                <a:srgbClr val="000000"/>
              </a:solidFill>
            </a:endParaRPr>
          </a:p>
          <a:p>
            <a:pPr>
              <a:lnSpc>
                <a:spcPct val="90000"/>
              </a:lnSpc>
              <a:spcBef>
                <a:spcPct val="20000"/>
              </a:spcBef>
              <a:buFontTx/>
              <a:buChar char="•"/>
            </a:pPr>
            <a:r>
              <a:rPr lang="en-US" sz="3200" b="1">
                <a:solidFill>
                  <a:srgbClr val="000000"/>
                </a:solidFill>
              </a:rPr>
              <a:t> Every day the teacher must ask – “Did the students learn the essential understandings from the lesson?”</a:t>
            </a:r>
          </a:p>
          <a:p>
            <a:pPr>
              <a:lnSpc>
                <a:spcPct val="90000"/>
              </a:lnSpc>
              <a:spcBef>
                <a:spcPct val="20000"/>
              </a:spcBef>
              <a:buFontTx/>
              <a:buChar char="•"/>
            </a:pPr>
            <a:endParaRPr lang="en-US" sz="3200" b="1">
              <a:solidFill>
                <a:srgbClr val="000000"/>
              </a:solidFill>
            </a:endParaRPr>
          </a:p>
          <a:p>
            <a:endParaRPr lang="en-US" sz="3200" b="1"/>
          </a:p>
        </p:txBody>
      </p:sp>
      <p:sp>
        <p:nvSpPr>
          <p:cNvPr id="5125" name="Rectangle 9"/>
          <p:cNvSpPr>
            <a:spLocks noChangeArrowheads="1"/>
          </p:cNvSpPr>
          <p:nvPr/>
        </p:nvSpPr>
        <p:spPr bwMode="auto">
          <a:xfrm>
            <a:off x="228600" y="5410200"/>
            <a:ext cx="8588375" cy="118745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Daily monitoring can include anything from written student responses such as </a:t>
            </a:r>
          </a:p>
          <a:p>
            <a:r>
              <a:rPr lang="en-US" sz="2400">
                <a:solidFill>
                  <a:srgbClr val="FF0066"/>
                </a:solidFill>
                <a:latin typeface="Monotype Corsiva" pitchFamily="66" charset="0"/>
              </a:rPr>
              <a:t>journal writing or notes to reflective responses based on a teacher's frequent </a:t>
            </a:r>
          </a:p>
          <a:p>
            <a:r>
              <a:rPr lang="en-US" sz="2400">
                <a:solidFill>
                  <a:srgbClr val="FF0066"/>
                </a:solidFill>
                <a:latin typeface="Monotype Corsiva" pitchFamily="66" charset="0"/>
              </a:rPr>
              <a:t>questioning for understanding during each class session.</a:t>
            </a:r>
            <a:r>
              <a:rPr lang="en-US"/>
              <a:t> </a:t>
            </a:r>
          </a:p>
        </p:txBody>
      </p:sp>
      <p:sp>
        <p:nvSpPr>
          <p:cNvPr id="5126"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1"/>
          </p:nvPr>
        </p:nvSpPr>
        <p:spPr>
          <a:xfrm>
            <a:off x="152400" y="762000"/>
            <a:ext cx="8991600" cy="4525963"/>
          </a:xfrm>
        </p:spPr>
        <p:txBody>
          <a:bodyPr/>
          <a:lstStyle/>
          <a:p>
            <a:pPr eaLnBrk="1" hangingPunct="1"/>
            <a:r>
              <a:rPr lang="en-US" b="1" smtClean="0"/>
              <a:t>Person A – You take the position of _____. </a:t>
            </a:r>
          </a:p>
          <a:p>
            <a:pPr eaLnBrk="1" hangingPunct="1"/>
            <a:r>
              <a:rPr lang="en-US" b="1" smtClean="0"/>
              <a:t>Person B – You take the position of _____. </a:t>
            </a:r>
          </a:p>
          <a:p>
            <a:pPr eaLnBrk="1" hangingPunct="1"/>
            <a:r>
              <a:rPr lang="en-US" b="1" smtClean="0"/>
              <a:t>You have one minute to think about what you will say.</a:t>
            </a:r>
          </a:p>
          <a:p>
            <a:pPr eaLnBrk="1" hangingPunct="1"/>
            <a:r>
              <a:rPr lang="en-US" b="1" smtClean="0"/>
              <a:t>You will each have one minute to present your position to your partner.</a:t>
            </a:r>
          </a:p>
        </p:txBody>
      </p:sp>
      <p:pic>
        <p:nvPicPr>
          <p:cNvPr id="41987" name="Picture 5"/>
          <p:cNvPicPr>
            <a:picLocks noChangeAspect="1" noChangeArrowheads="1"/>
          </p:cNvPicPr>
          <p:nvPr/>
        </p:nvPicPr>
        <p:blipFill>
          <a:blip r:embed="rId3"/>
          <a:srcRect/>
          <a:stretch>
            <a:fillRect/>
          </a:stretch>
        </p:blipFill>
        <p:spPr bwMode="auto">
          <a:xfrm>
            <a:off x="3124200" y="4129088"/>
            <a:ext cx="3048000" cy="1822450"/>
          </a:xfrm>
          <a:prstGeom prst="rect">
            <a:avLst/>
          </a:prstGeom>
          <a:noFill/>
          <a:ln w="9525">
            <a:noFill/>
            <a:miter lim="800000"/>
            <a:headEnd/>
            <a:tailEnd/>
          </a:ln>
        </p:spPr>
      </p:pic>
      <p:sp>
        <p:nvSpPr>
          <p:cNvPr id="41988" name="Rectangle 8"/>
          <p:cNvSpPr>
            <a:spLocks noChangeArrowheads="1"/>
          </p:cNvSpPr>
          <p:nvPr/>
        </p:nvSpPr>
        <p:spPr bwMode="auto">
          <a:xfrm>
            <a:off x="228600" y="5913438"/>
            <a:ext cx="8763000" cy="822325"/>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It is better to debate  a question without settling it than to solve a question </a:t>
            </a:r>
          </a:p>
          <a:p>
            <a:r>
              <a:rPr lang="en-US" sz="2400">
                <a:solidFill>
                  <a:srgbClr val="FF0066"/>
                </a:solidFill>
                <a:latin typeface="Monotype Corsiva" pitchFamily="66" charset="0"/>
              </a:rPr>
              <a:t>without debating it. </a:t>
            </a:r>
            <a:r>
              <a:rPr lang="en-US">
                <a:solidFill>
                  <a:srgbClr val="FF0066"/>
                </a:solidFill>
              </a:rPr>
              <a:t>– Joseph Joubert</a:t>
            </a:r>
            <a:endParaRPr lang="en-US">
              <a:solidFill>
                <a:srgbClr val="FF0066"/>
              </a:solidFill>
              <a:latin typeface="Monotype Corsiva" pitchFamily="66" charset="0"/>
            </a:endParaRPr>
          </a:p>
        </p:txBody>
      </p:sp>
      <p:sp>
        <p:nvSpPr>
          <p:cNvPr id="41989" name="Rectangle 9"/>
          <p:cNvSpPr>
            <a:spLocks noGrp="1" noChangeArrowheads="1"/>
          </p:cNvSpPr>
          <p:nvPr>
            <p:ph type="title"/>
          </p:nvPr>
        </p:nvSpPr>
        <p:spPr>
          <a:xfrm>
            <a:off x="533400" y="-152400"/>
            <a:ext cx="8229600" cy="1143000"/>
          </a:xfrm>
        </p:spPr>
        <p:txBody>
          <a:bodyPr/>
          <a:lstStyle/>
          <a:p>
            <a:pPr eaLnBrk="1" hangingPunct="1"/>
            <a:r>
              <a:rPr lang="en-US" b="1" smtClean="0">
                <a:solidFill>
                  <a:srgbClr val="FF0066"/>
                </a:solidFill>
              </a:rPr>
              <a:t>Mini-Debate</a:t>
            </a:r>
          </a:p>
        </p:txBody>
      </p:sp>
      <p:sp>
        <p:nvSpPr>
          <p:cNvPr id="41990"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body" idx="1"/>
          </p:nvPr>
        </p:nvSpPr>
        <p:spPr>
          <a:xfrm>
            <a:off x="152400" y="762000"/>
            <a:ext cx="9144000" cy="4525963"/>
          </a:xfrm>
        </p:spPr>
        <p:txBody>
          <a:bodyPr/>
          <a:lstStyle/>
          <a:p>
            <a:pPr eaLnBrk="1" hangingPunct="1"/>
            <a:r>
              <a:rPr lang="en-US" sz="3000" b="1" smtClean="0"/>
              <a:t>Listen to the question the teacher asks and discuss it with your partner.</a:t>
            </a:r>
          </a:p>
          <a:p>
            <a:pPr eaLnBrk="1" hangingPunct="1"/>
            <a:r>
              <a:rPr lang="en-US" sz="3000" b="1" smtClean="0"/>
              <a:t>Do “Rock, Paper, Scissors” with your partner.</a:t>
            </a:r>
          </a:p>
          <a:p>
            <a:pPr eaLnBrk="1" hangingPunct="1"/>
            <a:r>
              <a:rPr lang="en-US" sz="3000" b="1" smtClean="0"/>
              <a:t>The winner stands and the teacher will choose one or more of the winners to answer the question.  Repeat several times.</a:t>
            </a:r>
          </a:p>
        </p:txBody>
      </p:sp>
      <p:pic>
        <p:nvPicPr>
          <p:cNvPr id="43011" name="Picture 5"/>
          <p:cNvPicPr>
            <a:picLocks noChangeAspect="1" noChangeArrowheads="1"/>
          </p:cNvPicPr>
          <p:nvPr/>
        </p:nvPicPr>
        <p:blipFill>
          <a:blip r:embed="rId3"/>
          <a:srcRect r="18625"/>
          <a:stretch>
            <a:fillRect/>
          </a:stretch>
        </p:blipFill>
        <p:spPr bwMode="auto">
          <a:xfrm>
            <a:off x="1066800" y="3886200"/>
            <a:ext cx="1387475" cy="1414463"/>
          </a:xfrm>
          <a:prstGeom prst="rect">
            <a:avLst/>
          </a:prstGeom>
          <a:noFill/>
          <a:ln w="9525">
            <a:noFill/>
            <a:miter lim="800000"/>
            <a:headEnd/>
            <a:tailEnd/>
          </a:ln>
        </p:spPr>
      </p:pic>
      <p:pic>
        <p:nvPicPr>
          <p:cNvPr id="43012" name="Picture 7"/>
          <p:cNvPicPr>
            <a:picLocks noChangeAspect="1" noChangeArrowheads="1"/>
          </p:cNvPicPr>
          <p:nvPr/>
        </p:nvPicPr>
        <p:blipFill>
          <a:blip r:embed="rId4"/>
          <a:srcRect/>
          <a:stretch>
            <a:fillRect/>
          </a:stretch>
        </p:blipFill>
        <p:spPr bwMode="auto">
          <a:xfrm>
            <a:off x="6781800" y="3810000"/>
            <a:ext cx="1676400" cy="1341438"/>
          </a:xfrm>
          <a:prstGeom prst="rect">
            <a:avLst/>
          </a:prstGeom>
          <a:noFill/>
          <a:ln w="9525">
            <a:noFill/>
            <a:miter lim="800000"/>
            <a:headEnd/>
            <a:tailEnd/>
          </a:ln>
        </p:spPr>
      </p:pic>
      <p:pic>
        <p:nvPicPr>
          <p:cNvPr id="43013" name="Picture 8"/>
          <p:cNvPicPr>
            <a:picLocks noChangeAspect="1" noChangeArrowheads="1"/>
          </p:cNvPicPr>
          <p:nvPr/>
        </p:nvPicPr>
        <p:blipFill>
          <a:blip r:embed="rId5"/>
          <a:srcRect/>
          <a:stretch>
            <a:fillRect/>
          </a:stretch>
        </p:blipFill>
        <p:spPr bwMode="auto">
          <a:xfrm>
            <a:off x="3733800" y="3886200"/>
            <a:ext cx="1666875" cy="1428750"/>
          </a:xfrm>
          <a:prstGeom prst="rect">
            <a:avLst/>
          </a:prstGeom>
          <a:noFill/>
          <a:ln w="9525">
            <a:noFill/>
            <a:miter lim="800000"/>
            <a:headEnd/>
            <a:tailEnd/>
          </a:ln>
        </p:spPr>
      </p:pic>
      <p:sp>
        <p:nvSpPr>
          <p:cNvPr id="43014" name="Rectangle 9"/>
          <p:cNvSpPr>
            <a:spLocks noChangeArrowheads="1"/>
          </p:cNvSpPr>
          <p:nvPr/>
        </p:nvSpPr>
        <p:spPr bwMode="auto">
          <a:xfrm>
            <a:off x="0" y="5534025"/>
            <a:ext cx="9144000" cy="1341438"/>
          </a:xfrm>
          <a:prstGeom prst="rect">
            <a:avLst/>
          </a:prstGeom>
          <a:noFill/>
          <a:ln w="9525">
            <a:noFill/>
            <a:miter lim="800000"/>
            <a:headEnd/>
            <a:tailEnd/>
          </a:ln>
        </p:spPr>
        <p:txBody>
          <a:bodyPr anchor="ctr">
            <a:spAutoFit/>
          </a:bodyPr>
          <a:lstStyle/>
          <a:p>
            <a:r>
              <a:rPr lang="en-US" sz="2200">
                <a:solidFill>
                  <a:srgbClr val="FF0066"/>
                </a:solidFill>
                <a:latin typeface="Monotype Corsiva" pitchFamily="66" charset="0"/>
              </a:rPr>
              <a:t>"Rock, Paper, Scissors," (also known as </a:t>
            </a:r>
            <a:r>
              <a:rPr lang="en-US" sz="2200" i="1">
                <a:solidFill>
                  <a:srgbClr val="FF0066"/>
                </a:solidFill>
                <a:latin typeface="Monotype Corsiva" pitchFamily="66" charset="0"/>
              </a:rPr>
              <a:t>roshambo) appears to have originated around 200 BC in Japan. It later came to be associated with Jean Baptiste Donatien de Vimeur, Comte de Rochambeau, the French general who assisted Washington in the American Revolution</a:t>
            </a:r>
            <a:r>
              <a:rPr lang="en-US" sz="2000" i="1">
                <a:solidFill>
                  <a:srgbClr val="FF0066"/>
                </a:solidFill>
                <a:latin typeface="Franklin Gothic Medium" pitchFamily="34" charset="0"/>
              </a:rPr>
              <a:t>.</a:t>
            </a:r>
            <a:r>
              <a:rPr lang="en-US">
                <a:solidFill>
                  <a:srgbClr val="FF0066"/>
                </a:solidFill>
                <a:latin typeface="Franklin Gothic Medium" pitchFamily="34" charset="0"/>
              </a:rPr>
              <a:t>- </a:t>
            </a:r>
            <a:r>
              <a:rPr lang="en-US" sz="1600">
                <a:solidFill>
                  <a:srgbClr val="FF0066"/>
                </a:solidFill>
                <a:latin typeface="Franklin Gothic Medium" pitchFamily="34" charset="0"/>
              </a:rPr>
              <a:t>Strait Dope</a:t>
            </a:r>
          </a:p>
        </p:txBody>
      </p:sp>
      <p:sp>
        <p:nvSpPr>
          <p:cNvPr id="43015" name="Rectangle 10"/>
          <p:cNvSpPr>
            <a:spLocks noGrp="1" noChangeArrowheads="1"/>
          </p:cNvSpPr>
          <p:nvPr>
            <p:ph type="title"/>
          </p:nvPr>
        </p:nvSpPr>
        <p:spPr>
          <a:xfrm>
            <a:off x="533400" y="-76200"/>
            <a:ext cx="8229600" cy="1143000"/>
          </a:xfrm>
        </p:spPr>
        <p:txBody>
          <a:bodyPr/>
          <a:lstStyle/>
          <a:p>
            <a:pPr eaLnBrk="1" hangingPunct="1"/>
            <a:r>
              <a:rPr lang="en-US" b="1" smtClean="0">
                <a:solidFill>
                  <a:srgbClr val="FF0066"/>
                </a:solidFill>
              </a:rPr>
              <a:t>Rock, Paper, Scissors</a:t>
            </a:r>
          </a:p>
        </p:txBody>
      </p:sp>
      <p:sp>
        <p:nvSpPr>
          <p:cNvPr id="43016" name="Text Box 11"/>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76200"/>
            <a:ext cx="8229600" cy="1143000"/>
          </a:xfrm>
        </p:spPr>
        <p:txBody>
          <a:bodyPr/>
          <a:lstStyle/>
          <a:p>
            <a:pPr eaLnBrk="1" hangingPunct="1"/>
            <a:r>
              <a:rPr lang="en-US" b="1" smtClean="0">
                <a:solidFill>
                  <a:srgbClr val="FF0066"/>
                </a:solidFill>
              </a:rPr>
              <a:t>Trio Trading Cards</a:t>
            </a:r>
          </a:p>
        </p:txBody>
      </p:sp>
      <p:sp>
        <p:nvSpPr>
          <p:cNvPr id="44035" name="Rectangle 3"/>
          <p:cNvSpPr>
            <a:spLocks noGrp="1" noChangeArrowheads="1"/>
          </p:cNvSpPr>
          <p:nvPr>
            <p:ph type="body" idx="1"/>
          </p:nvPr>
        </p:nvSpPr>
        <p:spPr>
          <a:xfrm>
            <a:off x="152400" y="914400"/>
            <a:ext cx="8839200" cy="4525963"/>
          </a:xfrm>
        </p:spPr>
        <p:txBody>
          <a:bodyPr/>
          <a:lstStyle/>
          <a:p>
            <a:pPr eaLnBrk="1" hangingPunct="1"/>
            <a:r>
              <a:rPr lang="en-US" sz="2800" b="1" smtClean="0"/>
              <a:t>Each student writes a “how” or “why” question about the topic on a card.</a:t>
            </a:r>
          </a:p>
          <a:p>
            <a:pPr eaLnBrk="1" hangingPunct="1"/>
            <a:r>
              <a:rPr lang="en-US" sz="2800" b="1" smtClean="0"/>
              <a:t>Pass your card to another trio member and each person answers the question on the new card.</a:t>
            </a:r>
          </a:p>
          <a:p>
            <a:pPr eaLnBrk="1" hangingPunct="1"/>
            <a:r>
              <a:rPr lang="en-US" sz="2800" b="1" smtClean="0"/>
              <a:t>Pass the card to the third member who has not had it yet. That person reads the question and answer aloud.</a:t>
            </a:r>
          </a:p>
        </p:txBody>
      </p:sp>
      <p:pic>
        <p:nvPicPr>
          <p:cNvPr id="44036" name="Picture 4"/>
          <p:cNvPicPr>
            <a:picLocks noChangeAspect="1" noChangeArrowheads="1"/>
          </p:cNvPicPr>
          <p:nvPr/>
        </p:nvPicPr>
        <p:blipFill>
          <a:blip r:embed="rId3"/>
          <a:srcRect/>
          <a:stretch>
            <a:fillRect/>
          </a:stretch>
        </p:blipFill>
        <p:spPr bwMode="auto">
          <a:xfrm>
            <a:off x="3276600" y="4038600"/>
            <a:ext cx="1828800" cy="1377950"/>
          </a:xfrm>
          <a:prstGeom prst="rect">
            <a:avLst/>
          </a:prstGeom>
          <a:noFill/>
          <a:ln w="9525">
            <a:noFill/>
            <a:miter lim="800000"/>
            <a:headEnd/>
            <a:tailEnd/>
          </a:ln>
        </p:spPr>
      </p:pic>
      <p:sp>
        <p:nvSpPr>
          <p:cNvPr id="44037" name="Text Box 5"/>
          <p:cNvSpPr txBox="1">
            <a:spLocks noChangeArrowheads="1"/>
          </p:cNvSpPr>
          <p:nvPr/>
        </p:nvSpPr>
        <p:spPr bwMode="auto">
          <a:xfrm>
            <a:off x="304800" y="5638800"/>
            <a:ext cx="88392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It is not the kings and generals that make history                                                 – but the masses, the people.      </a:t>
            </a:r>
            <a:r>
              <a:rPr lang="en-US">
                <a:solidFill>
                  <a:srgbClr val="FF0066"/>
                </a:solidFill>
              </a:rPr>
              <a:t>- Nelson Mandela</a:t>
            </a:r>
            <a:endParaRPr lang="en-US" sz="2400">
              <a:solidFill>
                <a:srgbClr val="FF0066"/>
              </a:solidFill>
              <a:latin typeface="Monotype Corsiva" pitchFamily="66" charset="0"/>
            </a:endParaRPr>
          </a:p>
        </p:txBody>
      </p:sp>
      <p:pic>
        <p:nvPicPr>
          <p:cNvPr id="44038" name="Picture 6"/>
          <p:cNvPicPr>
            <a:picLocks noChangeAspect="1" noChangeArrowheads="1"/>
          </p:cNvPicPr>
          <p:nvPr/>
        </p:nvPicPr>
        <p:blipFill>
          <a:blip r:embed="rId4"/>
          <a:srcRect/>
          <a:stretch>
            <a:fillRect/>
          </a:stretch>
        </p:blipFill>
        <p:spPr bwMode="auto">
          <a:xfrm>
            <a:off x="5943600" y="3886200"/>
            <a:ext cx="2657475" cy="2459038"/>
          </a:xfrm>
          <a:prstGeom prst="rect">
            <a:avLst/>
          </a:prstGeom>
          <a:noFill/>
          <a:ln w="9525">
            <a:noFill/>
            <a:miter lim="800000"/>
            <a:headEnd/>
            <a:tailEnd/>
          </a:ln>
        </p:spPr>
      </p:pic>
      <p:sp>
        <p:nvSpPr>
          <p:cNvPr id="44039"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ChangeArrowheads="1"/>
          </p:cNvSpPr>
          <p:nvPr>
            <p:ph type="title"/>
          </p:nvPr>
        </p:nvSpPr>
        <p:spPr>
          <a:xfrm>
            <a:off x="381000" y="-228600"/>
            <a:ext cx="8229600" cy="1143000"/>
          </a:xfrm>
          <a:noFill/>
        </p:spPr>
        <p:txBody>
          <a:bodyPr/>
          <a:lstStyle/>
          <a:p>
            <a:pPr eaLnBrk="1" hangingPunct="1"/>
            <a:r>
              <a:rPr lang="en-US" b="1" smtClean="0">
                <a:solidFill>
                  <a:srgbClr val="FF0066"/>
                </a:solidFill>
              </a:rPr>
              <a:t>My Tips to the Teacher</a:t>
            </a:r>
          </a:p>
        </p:txBody>
      </p:sp>
      <p:sp>
        <p:nvSpPr>
          <p:cNvPr id="45059" name="Rectangle 5"/>
          <p:cNvSpPr>
            <a:spLocks noChangeArrowheads="1"/>
          </p:cNvSpPr>
          <p:nvPr/>
        </p:nvSpPr>
        <p:spPr bwMode="auto">
          <a:xfrm>
            <a:off x="0" y="838200"/>
            <a:ext cx="9144000" cy="4525963"/>
          </a:xfrm>
          <a:prstGeom prst="rect">
            <a:avLst/>
          </a:prstGeom>
          <a:noFill/>
          <a:ln w="9525">
            <a:noFill/>
            <a:miter lim="800000"/>
            <a:headEnd/>
            <a:tailEnd/>
          </a:ln>
        </p:spPr>
        <p:txBody>
          <a:bodyPr/>
          <a:lstStyle/>
          <a:p>
            <a:pPr marL="342900" indent="-342900">
              <a:lnSpc>
                <a:spcPct val="80000"/>
              </a:lnSpc>
              <a:spcBef>
                <a:spcPct val="20000"/>
              </a:spcBef>
              <a:buFontTx/>
              <a:buChar char="•"/>
            </a:pPr>
            <a:r>
              <a:rPr lang="en-US" sz="2400" b="1"/>
              <a:t>Respond to the following statements about the teacher by ranking each statement a 1 through 5 with “5” being totally true and “1” not true at all.</a:t>
            </a:r>
          </a:p>
          <a:p>
            <a:pPr marL="342900" indent="-342900">
              <a:lnSpc>
                <a:spcPct val="80000"/>
              </a:lnSpc>
              <a:spcBef>
                <a:spcPct val="20000"/>
              </a:spcBef>
            </a:pPr>
            <a:r>
              <a:rPr lang="en-US" sz="2400" b="1"/>
              <a:t>	</a:t>
            </a:r>
          </a:p>
          <a:p>
            <a:pPr marL="342900" indent="-342900">
              <a:lnSpc>
                <a:spcPct val="80000"/>
              </a:lnSpc>
              <a:spcBef>
                <a:spcPct val="20000"/>
              </a:spcBef>
            </a:pPr>
            <a:r>
              <a:rPr lang="en-US" sz="2400" b="1"/>
              <a:t>	A. The teacher lets me know each day what I need to learn.</a:t>
            </a:r>
          </a:p>
          <a:p>
            <a:pPr marL="342900" indent="-342900">
              <a:lnSpc>
                <a:spcPct val="80000"/>
              </a:lnSpc>
              <a:spcBef>
                <a:spcPct val="20000"/>
              </a:spcBef>
            </a:pPr>
            <a:r>
              <a:rPr lang="en-US" sz="2400" b="1"/>
              <a:t>	B. The teacher is always checking to see if I understand.</a:t>
            </a:r>
          </a:p>
          <a:p>
            <a:pPr marL="342900" indent="-342900">
              <a:lnSpc>
                <a:spcPct val="80000"/>
              </a:lnSpc>
              <a:spcBef>
                <a:spcPct val="20000"/>
              </a:spcBef>
            </a:pPr>
            <a:r>
              <a:rPr lang="en-US" sz="2400" b="1"/>
              <a:t>	C. The teacher clearly explains assignments.</a:t>
            </a:r>
          </a:p>
          <a:p>
            <a:pPr marL="342900" indent="-342900">
              <a:lnSpc>
                <a:spcPct val="80000"/>
              </a:lnSpc>
              <a:spcBef>
                <a:spcPct val="20000"/>
              </a:spcBef>
            </a:pPr>
            <a:r>
              <a:rPr lang="en-US" sz="2400" b="1"/>
              <a:t>	D. The teacher lets me know how I will be evaluated.	</a:t>
            </a:r>
          </a:p>
          <a:p>
            <a:pPr marL="342900" indent="-342900">
              <a:lnSpc>
                <a:spcPct val="80000"/>
              </a:lnSpc>
              <a:spcBef>
                <a:spcPct val="20000"/>
              </a:spcBef>
            </a:pPr>
            <a:r>
              <a:rPr lang="en-US" sz="2400" b="1"/>
              <a:t>	E. The teacher gives me feedback which helps me learn.	</a:t>
            </a:r>
          </a:p>
        </p:txBody>
      </p:sp>
      <p:sp>
        <p:nvSpPr>
          <p:cNvPr id="45060" name="Rectangle 11"/>
          <p:cNvSpPr>
            <a:spLocks noChangeArrowheads="1"/>
          </p:cNvSpPr>
          <p:nvPr/>
        </p:nvSpPr>
        <p:spPr bwMode="auto">
          <a:xfrm>
            <a:off x="228600" y="5883275"/>
            <a:ext cx="8686800" cy="822325"/>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We think too much about effective methods of teaching and not enough about effective methods of learning</a:t>
            </a:r>
            <a:r>
              <a:rPr lang="en-US">
                <a:solidFill>
                  <a:srgbClr val="FF0066"/>
                </a:solidFill>
              </a:rPr>
              <a:t>. - John Carolus</a:t>
            </a:r>
          </a:p>
        </p:txBody>
      </p:sp>
      <p:pic>
        <p:nvPicPr>
          <p:cNvPr id="45061" name="Picture 18"/>
          <p:cNvPicPr>
            <a:picLocks noChangeAspect="1" noChangeArrowheads="1"/>
          </p:cNvPicPr>
          <p:nvPr/>
        </p:nvPicPr>
        <p:blipFill>
          <a:blip r:embed="rId3"/>
          <a:srcRect/>
          <a:stretch>
            <a:fillRect/>
          </a:stretch>
        </p:blipFill>
        <p:spPr bwMode="auto">
          <a:xfrm>
            <a:off x="533400" y="4114800"/>
            <a:ext cx="2743200" cy="1784350"/>
          </a:xfrm>
          <a:prstGeom prst="rect">
            <a:avLst/>
          </a:prstGeom>
          <a:noFill/>
          <a:ln w="9525">
            <a:noFill/>
            <a:miter lim="800000"/>
            <a:headEnd/>
            <a:tailEnd/>
          </a:ln>
        </p:spPr>
      </p:pic>
      <p:grpSp>
        <p:nvGrpSpPr>
          <p:cNvPr id="45062" name="Group 24"/>
          <p:cNvGrpSpPr>
            <a:grpSpLocks/>
          </p:cNvGrpSpPr>
          <p:nvPr/>
        </p:nvGrpSpPr>
        <p:grpSpPr bwMode="auto">
          <a:xfrm>
            <a:off x="5867400" y="4191000"/>
            <a:ext cx="2085975" cy="990600"/>
            <a:chOff x="3696" y="2640"/>
            <a:chExt cx="1314" cy="624"/>
          </a:xfrm>
        </p:grpSpPr>
        <p:sp>
          <p:nvSpPr>
            <p:cNvPr id="45064" name="AutoShape 19"/>
            <p:cNvSpPr>
              <a:spLocks noChangeArrowheads="1"/>
            </p:cNvSpPr>
            <p:nvPr/>
          </p:nvSpPr>
          <p:spPr bwMode="auto">
            <a:xfrm>
              <a:off x="3744" y="2640"/>
              <a:ext cx="1200" cy="624"/>
            </a:xfrm>
            <a:prstGeom prst="wedgeRoundRectCallout">
              <a:avLst>
                <a:gd name="adj1" fmla="val -245667"/>
                <a:gd name="adj2" fmla="val -26282"/>
                <a:gd name="adj3" fmla="val 16667"/>
              </a:avLst>
            </a:prstGeom>
            <a:solidFill>
              <a:srgbClr val="000000"/>
            </a:solidFill>
            <a:ln w="9525">
              <a:solidFill>
                <a:schemeClr val="tx1"/>
              </a:solidFill>
              <a:miter lim="800000"/>
              <a:headEnd/>
              <a:tailEnd/>
            </a:ln>
          </p:spPr>
          <p:txBody>
            <a:bodyPr/>
            <a:lstStyle/>
            <a:p>
              <a:pPr algn="ctr"/>
              <a:endParaRPr lang="en-US"/>
            </a:p>
          </p:txBody>
        </p:sp>
        <p:sp>
          <p:nvSpPr>
            <p:cNvPr id="45065" name="Text Box 23"/>
            <p:cNvSpPr txBox="1">
              <a:spLocks noChangeArrowheads="1"/>
            </p:cNvSpPr>
            <p:nvPr/>
          </p:nvSpPr>
          <p:spPr bwMode="auto">
            <a:xfrm>
              <a:off x="3696" y="2784"/>
              <a:ext cx="1314" cy="337"/>
            </a:xfrm>
            <a:prstGeom prst="rect">
              <a:avLst/>
            </a:prstGeom>
            <a:noFill/>
            <a:ln w="9525">
              <a:noFill/>
              <a:miter lim="800000"/>
              <a:headEnd/>
              <a:tailEnd/>
            </a:ln>
          </p:spPr>
          <p:txBody>
            <a:bodyPr wrap="none">
              <a:spAutoFit/>
            </a:bodyPr>
            <a:lstStyle/>
            <a:p>
              <a:r>
                <a:rPr lang="en-US" sz="1100"/>
                <a:t>This is how you can help me!</a:t>
              </a:r>
            </a:p>
            <a:p>
              <a:r>
                <a:rPr lang="en-US" sz="1100"/>
                <a:t> This is how you can help me!</a:t>
              </a:r>
              <a:r>
                <a:rPr lang="en-US"/>
                <a:t> </a:t>
              </a:r>
            </a:p>
          </p:txBody>
        </p:sp>
      </p:grpSp>
      <p:sp>
        <p:nvSpPr>
          <p:cNvPr id="45063" name="Text Box 25"/>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76200"/>
            <a:ext cx="8229600" cy="1143000"/>
          </a:xfrm>
        </p:spPr>
        <p:txBody>
          <a:bodyPr/>
          <a:lstStyle/>
          <a:p>
            <a:pPr eaLnBrk="1" hangingPunct="1"/>
            <a:r>
              <a:rPr lang="en-US" b="1" smtClean="0">
                <a:solidFill>
                  <a:srgbClr val="FF0066"/>
                </a:solidFill>
              </a:rPr>
              <a:t>Back to Back Boards</a:t>
            </a:r>
          </a:p>
        </p:txBody>
      </p:sp>
      <p:sp>
        <p:nvSpPr>
          <p:cNvPr id="46083" name="Rectangle 3"/>
          <p:cNvSpPr>
            <a:spLocks noGrp="1" noChangeArrowheads="1"/>
          </p:cNvSpPr>
          <p:nvPr>
            <p:ph type="body" idx="1"/>
          </p:nvPr>
        </p:nvSpPr>
        <p:spPr>
          <a:xfrm>
            <a:off x="0" y="685800"/>
            <a:ext cx="9144000" cy="4525963"/>
          </a:xfrm>
        </p:spPr>
        <p:txBody>
          <a:bodyPr/>
          <a:lstStyle/>
          <a:p>
            <a:pPr eaLnBrk="1" hangingPunct="1"/>
            <a:r>
              <a:rPr lang="en-US" b="1" smtClean="0"/>
              <a:t>You and your partner each get a mini-white board and stand back-to-back.</a:t>
            </a:r>
          </a:p>
          <a:p>
            <a:pPr eaLnBrk="1" hangingPunct="1"/>
            <a:r>
              <a:rPr lang="en-US" b="1" smtClean="0"/>
              <a:t>The teacher asks a question and you each answer on your board.</a:t>
            </a:r>
          </a:p>
          <a:p>
            <a:pPr eaLnBrk="1" hangingPunct="1"/>
            <a:r>
              <a:rPr lang="en-US" b="1" smtClean="0"/>
              <a:t>When the teacher says “turn around” you show each other your answers and discuss.</a:t>
            </a:r>
          </a:p>
        </p:txBody>
      </p:sp>
      <p:pic>
        <p:nvPicPr>
          <p:cNvPr id="46084" name="Picture 4"/>
          <p:cNvPicPr>
            <a:picLocks noChangeAspect="1" noChangeArrowheads="1"/>
          </p:cNvPicPr>
          <p:nvPr/>
        </p:nvPicPr>
        <p:blipFill>
          <a:blip r:embed="rId3"/>
          <a:srcRect/>
          <a:stretch>
            <a:fillRect/>
          </a:stretch>
        </p:blipFill>
        <p:spPr bwMode="auto">
          <a:xfrm>
            <a:off x="6629400" y="3886200"/>
            <a:ext cx="2003425" cy="2667000"/>
          </a:xfrm>
          <a:prstGeom prst="rect">
            <a:avLst/>
          </a:prstGeom>
          <a:noFill/>
          <a:ln w="9525">
            <a:noFill/>
            <a:miter lim="800000"/>
            <a:headEnd/>
            <a:tailEnd/>
          </a:ln>
        </p:spPr>
      </p:pic>
      <p:pic>
        <p:nvPicPr>
          <p:cNvPr id="46085" name="Picture 5"/>
          <p:cNvPicPr>
            <a:picLocks noChangeAspect="1" noChangeArrowheads="1"/>
          </p:cNvPicPr>
          <p:nvPr/>
        </p:nvPicPr>
        <p:blipFill>
          <a:blip r:embed="rId4"/>
          <a:srcRect/>
          <a:stretch>
            <a:fillRect/>
          </a:stretch>
        </p:blipFill>
        <p:spPr bwMode="auto">
          <a:xfrm>
            <a:off x="5181600" y="3886200"/>
            <a:ext cx="1752600" cy="1725613"/>
          </a:xfrm>
          <a:prstGeom prst="rect">
            <a:avLst/>
          </a:prstGeom>
          <a:noFill/>
          <a:ln w="9525">
            <a:noFill/>
            <a:miter lim="800000"/>
            <a:headEnd/>
            <a:tailEnd/>
          </a:ln>
        </p:spPr>
      </p:pic>
      <p:sp>
        <p:nvSpPr>
          <p:cNvPr id="46086" name="Rectangle 6"/>
          <p:cNvSpPr>
            <a:spLocks noChangeArrowheads="1"/>
          </p:cNvSpPr>
          <p:nvPr/>
        </p:nvSpPr>
        <p:spPr bwMode="auto">
          <a:xfrm>
            <a:off x="228600" y="5486400"/>
            <a:ext cx="6156325" cy="1096963"/>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Man is a history-making creature who can </a:t>
            </a:r>
          </a:p>
          <a:p>
            <a:r>
              <a:rPr lang="en-US" sz="2400">
                <a:solidFill>
                  <a:srgbClr val="FF0066"/>
                </a:solidFill>
                <a:latin typeface="Monotype Corsiva" pitchFamily="66" charset="0"/>
              </a:rPr>
              <a:t>neither repeat his past nor leave it behind.  </a:t>
            </a:r>
            <a:r>
              <a:rPr lang="en-US">
                <a:solidFill>
                  <a:srgbClr val="FF0066"/>
                </a:solidFill>
              </a:rPr>
              <a:t>- W.H. Auden</a:t>
            </a:r>
            <a:br>
              <a:rPr lang="en-US">
                <a:solidFill>
                  <a:srgbClr val="FF0066"/>
                </a:solidFill>
              </a:rPr>
            </a:br>
            <a:endParaRPr lang="en-US">
              <a:solidFill>
                <a:srgbClr val="FF0066"/>
              </a:solidFill>
            </a:endParaRPr>
          </a:p>
        </p:txBody>
      </p:sp>
      <p:sp>
        <p:nvSpPr>
          <p:cNvPr id="46087"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09600" y="-152400"/>
            <a:ext cx="8229600" cy="1143000"/>
          </a:xfrm>
        </p:spPr>
        <p:txBody>
          <a:bodyPr/>
          <a:lstStyle/>
          <a:p>
            <a:pPr eaLnBrk="1" hangingPunct="1"/>
            <a:r>
              <a:rPr lang="en-US" b="1" smtClean="0">
                <a:solidFill>
                  <a:srgbClr val="FF0066"/>
                </a:solidFill>
              </a:rPr>
              <a:t>5, 4, 3, 2, 1</a:t>
            </a:r>
          </a:p>
        </p:txBody>
      </p:sp>
      <p:sp>
        <p:nvSpPr>
          <p:cNvPr id="47107" name="Rectangle 3"/>
          <p:cNvSpPr>
            <a:spLocks noGrp="1" noChangeArrowheads="1"/>
          </p:cNvSpPr>
          <p:nvPr>
            <p:ph type="body" idx="1"/>
          </p:nvPr>
        </p:nvSpPr>
        <p:spPr>
          <a:xfrm>
            <a:off x="0" y="762000"/>
            <a:ext cx="9144000" cy="4525963"/>
          </a:xfrm>
        </p:spPr>
        <p:txBody>
          <a:bodyPr/>
          <a:lstStyle/>
          <a:p>
            <a:pPr eaLnBrk="1" hangingPunct="1">
              <a:lnSpc>
                <a:spcPct val="90000"/>
              </a:lnSpc>
            </a:pPr>
            <a:r>
              <a:rPr lang="en-US" b="1" smtClean="0"/>
              <a:t>The teacher will make several statements regarding the unit we are studying. </a:t>
            </a:r>
          </a:p>
          <a:p>
            <a:pPr eaLnBrk="1" hangingPunct="1">
              <a:lnSpc>
                <a:spcPct val="90000"/>
              </a:lnSpc>
            </a:pPr>
            <a:r>
              <a:rPr lang="en-US" b="1" smtClean="0"/>
              <a:t>Each statement will start with “I thoroughly understand…(e.g., the differences between Hamilton and Jefferson).</a:t>
            </a:r>
          </a:p>
          <a:p>
            <a:pPr eaLnBrk="1" hangingPunct="1">
              <a:lnSpc>
                <a:spcPct val="90000"/>
              </a:lnSpc>
            </a:pPr>
            <a:r>
              <a:rPr lang="en-US" b="1" smtClean="0"/>
              <a:t>If you totally agree (and understand), put up five fingers, mostly agree-4 fingers, sort of agree-3 fingers, somewhat disagree-2 fingers and totally disagree-one finger.</a:t>
            </a:r>
          </a:p>
        </p:txBody>
      </p:sp>
      <p:pic>
        <p:nvPicPr>
          <p:cNvPr id="47108" name="Picture 4"/>
          <p:cNvPicPr>
            <a:picLocks noChangeAspect="1" noChangeArrowheads="1"/>
          </p:cNvPicPr>
          <p:nvPr/>
        </p:nvPicPr>
        <p:blipFill>
          <a:blip r:embed="rId3"/>
          <a:srcRect/>
          <a:stretch>
            <a:fillRect/>
          </a:stretch>
        </p:blipFill>
        <p:spPr bwMode="auto">
          <a:xfrm>
            <a:off x="7162800" y="5029200"/>
            <a:ext cx="1563688" cy="1604963"/>
          </a:xfrm>
          <a:prstGeom prst="rect">
            <a:avLst/>
          </a:prstGeom>
          <a:noFill/>
          <a:ln w="9525">
            <a:noFill/>
            <a:miter lim="800000"/>
            <a:headEnd/>
            <a:tailEnd/>
          </a:ln>
        </p:spPr>
      </p:pic>
      <p:pic>
        <p:nvPicPr>
          <p:cNvPr id="47109" name="Picture 8"/>
          <p:cNvPicPr>
            <a:picLocks noChangeAspect="1" noChangeArrowheads="1"/>
          </p:cNvPicPr>
          <p:nvPr/>
        </p:nvPicPr>
        <p:blipFill>
          <a:blip r:embed="rId4"/>
          <a:srcRect/>
          <a:stretch>
            <a:fillRect/>
          </a:stretch>
        </p:blipFill>
        <p:spPr bwMode="auto">
          <a:xfrm>
            <a:off x="5867400" y="5029200"/>
            <a:ext cx="990600" cy="990600"/>
          </a:xfrm>
          <a:prstGeom prst="rect">
            <a:avLst/>
          </a:prstGeom>
          <a:noFill/>
          <a:ln w="9525">
            <a:noFill/>
            <a:miter lim="800000"/>
            <a:headEnd/>
            <a:tailEnd/>
          </a:ln>
        </p:spPr>
      </p:pic>
      <p:sp>
        <p:nvSpPr>
          <p:cNvPr id="47110" name="Rectangle 9"/>
          <p:cNvSpPr>
            <a:spLocks noChangeArrowheads="1"/>
          </p:cNvSpPr>
          <p:nvPr/>
        </p:nvSpPr>
        <p:spPr bwMode="auto">
          <a:xfrm>
            <a:off x="228600" y="5181600"/>
            <a:ext cx="5378450" cy="118745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History never looks like history when you </a:t>
            </a:r>
          </a:p>
          <a:p>
            <a:r>
              <a:rPr lang="en-US" sz="2400">
                <a:solidFill>
                  <a:srgbClr val="FF0066"/>
                </a:solidFill>
                <a:latin typeface="Monotype Corsiva" pitchFamily="66" charset="0"/>
              </a:rPr>
              <a:t>are living through it. </a:t>
            </a:r>
          </a:p>
          <a:p>
            <a:r>
              <a:rPr lang="en-US" sz="2400">
                <a:solidFill>
                  <a:srgbClr val="FF0066"/>
                </a:solidFill>
                <a:latin typeface="Monotype Corsiva" pitchFamily="66" charset="0"/>
              </a:rPr>
              <a:t>				</a:t>
            </a:r>
            <a:r>
              <a:rPr lang="en-US">
                <a:solidFill>
                  <a:srgbClr val="FF0066"/>
                </a:solidFill>
              </a:rPr>
              <a:t>- John Gardner</a:t>
            </a:r>
            <a:endParaRPr lang="en-US" sz="2400">
              <a:solidFill>
                <a:srgbClr val="FF0066"/>
              </a:solidFill>
              <a:latin typeface="Monotype Corsiva" pitchFamily="66" charset="0"/>
            </a:endParaRPr>
          </a:p>
        </p:txBody>
      </p:sp>
      <p:sp>
        <p:nvSpPr>
          <p:cNvPr id="47111"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152400"/>
            <a:ext cx="8229600" cy="1143000"/>
          </a:xfrm>
        </p:spPr>
        <p:txBody>
          <a:bodyPr/>
          <a:lstStyle/>
          <a:p>
            <a:pPr eaLnBrk="1" hangingPunct="1"/>
            <a:r>
              <a:rPr lang="en-US" b="1" smtClean="0">
                <a:solidFill>
                  <a:srgbClr val="FF0066"/>
                </a:solidFill>
              </a:rPr>
              <a:t>Learning Outcome</a:t>
            </a:r>
          </a:p>
        </p:txBody>
      </p:sp>
      <p:sp>
        <p:nvSpPr>
          <p:cNvPr id="48131" name="Rectangle 3"/>
          <p:cNvSpPr>
            <a:spLocks noGrp="1" noChangeArrowheads="1"/>
          </p:cNvSpPr>
          <p:nvPr>
            <p:ph type="body" idx="1"/>
          </p:nvPr>
        </p:nvSpPr>
        <p:spPr>
          <a:xfrm>
            <a:off x="0" y="1066800"/>
            <a:ext cx="9144000" cy="4525963"/>
          </a:xfrm>
        </p:spPr>
        <p:txBody>
          <a:bodyPr/>
          <a:lstStyle/>
          <a:p>
            <a:pPr eaLnBrk="1" hangingPunct="1"/>
            <a:r>
              <a:rPr lang="en-US" b="1" smtClean="0"/>
              <a:t>Write today’s learning outcome (or target). </a:t>
            </a:r>
          </a:p>
          <a:p>
            <a:pPr eaLnBrk="1" hangingPunct="1"/>
            <a:r>
              <a:rPr lang="en-US" b="1" smtClean="0"/>
              <a:t>Below make a face (see below) that shows how you are doing so far with the learning outcome.</a:t>
            </a:r>
          </a:p>
        </p:txBody>
      </p:sp>
      <p:pic>
        <p:nvPicPr>
          <p:cNvPr id="48132" name="Picture 4"/>
          <p:cNvPicPr>
            <a:picLocks noChangeAspect="1" noChangeArrowheads="1"/>
          </p:cNvPicPr>
          <p:nvPr/>
        </p:nvPicPr>
        <p:blipFill>
          <a:blip r:embed="rId3"/>
          <a:srcRect/>
          <a:stretch>
            <a:fillRect/>
          </a:stretch>
        </p:blipFill>
        <p:spPr bwMode="auto">
          <a:xfrm>
            <a:off x="2133600" y="3352800"/>
            <a:ext cx="1752600" cy="1752600"/>
          </a:xfrm>
          <a:prstGeom prst="rect">
            <a:avLst/>
          </a:prstGeom>
          <a:noFill/>
          <a:ln w="9525">
            <a:noFill/>
            <a:miter lim="800000"/>
            <a:headEnd/>
            <a:tailEnd/>
          </a:ln>
        </p:spPr>
      </p:pic>
      <p:pic>
        <p:nvPicPr>
          <p:cNvPr id="48133" name="Picture 5"/>
          <p:cNvPicPr>
            <a:picLocks noChangeAspect="1" noChangeArrowheads="1"/>
          </p:cNvPicPr>
          <p:nvPr/>
        </p:nvPicPr>
        <p:blipFill>
          <a:blip r:embed="rId4"/>
          <a:srcRect/>
          <a:stretch>
            <a:fillRect/>
          </a:stretch>
        </p:blipFill>
        <p:spPr bwMode="auto">
          <a:xfrm>
            <a:off x="4953000" y="3352800"/>
            <a:ext cx="1736725" cy="1752600"/>
          </a:xfrm>
          <a:prstGeom prst="rect">
            <a:avLst/>
          </a:prstGeom>
          <a:noFill/>
          <a:ln w="9525">
            <a:noFill/>
            <a:miter lim="800000"/>
            <a:headEnd/>
            <a:tailEnd/>
          </a:ln>
        </p:spPr>
      </p:pic>
      <p:sp>
        <p:nvSpPr>
          <p:cNvPr id="48134" name="Rectangle 6"/>
          <p:cNvSpPr>
            <a:spLocks noChangeArrowheads="1"/>
          </p:cNvSpPr>
          <p:nvPr/>
        </p:nvSpPr>
        <p:spPr bwMode="auto">
          <a:xfrm>
            <a:off x="2286000" y="5715000"/>
            <a:ext cx="5002213" cy="731838"/>
          </a:xfrm>
          <a:prstGeom prst="rect">
            <a:avLst/>
          </a:prstGeom>
          <a:noFill/>
          <a:ln w="9525">
            <a:noFill/>
            <a:miter lim="800000"/>
            <a:headEnd/>
            <a:tailEnd/>
          </a:ln>
        </p:spPr>
        <p:txBody>
          <a:bodyPr wrap="none" anchor="ctr">
            <a:spAutoFit/>
          </a:bodyPr>
          <a:lstStyle/>
          <a:p>
            <a:r>
              <a:rPr lang="en-US"/>
              <a:t/>
            </a:r>
            <a:br>
              <a:rPr lang="en-US"/>
            </a:br>
            <a:r>
              <a:rPr lang="en-US" sz="2400">
                <a:solidFill>
                  <a:srgbClr val="FF0066"/>
                </a:solidFill>
                <a:latin typeface="Monotype Corsiva" pitchFamily="66" charset="0"/>
              </a:rPr>
              <a:t>History is herstory, too.  ~Author Unknown</a:t>
            </a:r>
            <a:r>
              <a:rPr lang="en-US"/>
              <a:t> </a:t>
            </a:r>
          </a:p>
        </p:txBody>
      </p:sp>
      <p:sp>
        <p:nvSpPr>
          <p:cNvPr id="48135"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228600"/>
            <a:ext cx="8229600" cy="1143000"/>
          </a:xfrm>
        </p:spPr>
        <p:txBody>
          <a:bodyPr/>
          <a:lstStyle/>
          <a:p>
            <a:pPr eaLnBrk="1" hangingPunct="1"/>
            <a:r>
              <a:rPr lang="en-US" b="1" smtClean="0">
                <a:solidFill>
                  <a:srgbClr val="FF0066"/>
                </a:solidFill>
              </a:rPr>
              <a:t>Art History</a:t>
            </a:r>
          </a:p>
        </p:txBody>
      </p:sp>
      <p:sp>
        <p:nvSpPr>
          <p:cNvPr id="49155" name="Rectangle 3"/>
          <p:cNvSpPr>
            <a:spLocks noGrp="1" noChangeArrowheads="1"/>
          </p:cNvSpPr>
          <p:nvPr>
            <p:ph type="body" idx="1"/>
          </p:nvPr>
        </p:nvSpPr>
        <p:spPr>
          <a:xfrm>
            <a:off x="304800" y="838200"/>
            <a:ext cx="8839200" cy="4525963"/>
          </a:xfrm>
        </p:spPr>
        <p:txBody>
          <a:bodyPr/>
          <a:lstStyle/>
          <a:p>
            <a:pPr eaLnBrk="1" hangingPunct="1"/>
            <a:r>
              <a:rPr lang="en-US" b="1" smtClean="0"/>
              <a:t>Sketch something important about this time period in history. You have 5 minutes.</a:t>
            </a:r>
          </a:p>
          <a:p>
            <a:pPr eaLnBrk="1" hangingPunct="1"/>
            <a:r>
              <a:rPr lang="en-US" b="1" smtClean="0"/>
              <a:t>Write a caption under the picture to explain why the picture is important.</a:t>
            </a:r>
          </a:p>
        </p:txBody>
      </p:sp>
      <p:grpSp>
        <p:nvGrpSpPr>
          <p:cNvPr id="49156" name="Group 12"/>
          <p:cNvGrpSpPr>
            <a:grpSpLocks/>
          </p:cNvGrpSpPr>
          <p:nvPr/>
        </p:nvGrpSpPr>
        <p:grpSpPr bwMode="auto">
          <a:xfrm>
            <a:off x="1447800" y="3448050"/>
            <a:ext cx="2590800" cy="2724150"/>
            <a:chOff x="1200" y="2172"/>
            <a:chExt cx="1632" cy="1716"/>
          </a:xfrm>
        </p:grpSpPr>
        <p:pic>
          <p:nvPicPr>
            <p:cNvPr id="49162" name="Picture 6"/>
            <p:cNvPicPr>
              <a:picLocks noChangeAspect="1" noChangeArrowheads="1"/>
            </p:cNvPicPr>
            <p:nvPr/>
          </p:nvPicPr>
          <p:blipFill>
            <a:blip r:embed="rId3"/>
            <a:srcRect/>
            <a:stretch>
              <a:fillRect/>
            </a:stretch>
          </p:blipFill>
          <p:spPr bwMode="auto">
            <a:xfrm>
              <a:off x="1248" y="2172"/>
              <a:ext cx="1428" cy="1476"/>
            </a:xfrm>
            <a:prstGeom prst="rect">
              <a:avLst/>
            </a:prstGeom>
            <a:noFill/>
            <a:ln w="9525">
              <a:noFill/>
              <a:miter lim="800000"/>
              <a:headEnd/>
              <a:tailEnd/>
            </a:ln>
          </p:spPr>
        </p:pic>
        <p:sp>
          <p:nvSpPr>
            <p:cNvPr id="49163" name="Text Box 7"/>
            <p:cNvSpPr txBox="1">
              <a:spLocks noChangeArrowheads="1"/>
            </p:cNvSpPr>
            <p:nvPr/>
          </p:nvSpPr>
          <p:spPr bwMode="auto">
            <a:xfrm>
              <a:off x="1200" y="3676"/>
              <a:ext cx="1632" cy="212"/>
            </a:xfrm>
            <a:prstGeom prst="rect">
              <a:avLst/>
            </a:prstGeom>
            <a:noFill/>
            <a:ln w="9525">
              <a:noFill/>
              <a:miter lim="800000"/>
              <a:headEnd/>
              <a:tailEnd/>
            </a:ln>
          </p:spPr>
          <p:txBody>
            <a:bodyPr>
              <a:spAutoFit/>
            </a:bodyPr>
            <a:lstStyle/>
            <a:p>
              <a:pPr>
                <a:spcBef>
                  <a:spcPct val="50000"/>
                </a:spcBef>
              </a:pPr>
              <a:r>
                <a:rPr lang="en-US" sz="800"/>
                <a:t>Geronimo was an Apache Indian who stood against the U.S. government for a long time.</a:t>
              </a:r>
            </a:p>
          </p:txBody>
        </p:sp>
      </p:grpSp>
      <p:sp>
        <p:nvSpPr>
          <p:cNvPr id="49157" name="Rectangle 8"/>
          <p:cNvSpPr>
            <a:spLocks noChangeArrowheads="1"/>
          </p:cNvSpPr>
          <p:nvPr/>
        </p:nvSpPr>
        <p:spPr bwMode="auto">
          <a:xfrm>
            <a:off x="0" y="6203950"/>
            <a:ext cx="8956675" cy="45720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The direct viewing of images, brings us "face-to-face with history. </a:t>
            </a:r>
            <a:r>
              <a:rPr lang="en-US">
                <a:solidFill>
                  <a:srgbClr val="FF0066"/>
                </a:solidFill>
              </a:rPr>
              <a:t>– Stephen Bann</a:t>
            </a:r>
            <a:r>
              <a:rPr lang="en-US">
                <a:solidFill>
                  <a:srgbClr val="FF0066"/>
                </a:solidFill>
                <a:latin typeface="Monotype Corsiva" pitchFamily="66" charset="0"/>
              </a:rPr>
              <a:t>  </a:t>
            </a:r>
          </a:p>
        </p:txBody>
      </p:sp>
      <p:grpSp>
        <p:nvGrpSpPr>
          <p:cNvPr id="49158" name="Group 11"/>
          <p:cNvGrpSpPr>
            <a:grpSpLocks/>
          </p:cNvGrpSpPr>
          <p:nvPr/>
        </p:nvGrpSpPr>
        <p:grpSpPr bwMode="auto">
          <a:xfrm>
            <a:off x="4572000" y="3905250"/>
            <a:ext cx="3413125" cy="1962150"/>
            <a:chOff x="3360" y="2460"/>
            <a:chExt cx="2150" cy="1236"/>
          </a:xfrm>
        </p:grpSpPr>
        <p:pic>
          <p:nvPicPr>
            <p:cNvPr id="49160" name="Picture 5"/>
            <p:cNvPicPr>
              <a:picLocks noChangeAspect="1" noChangeArrowheads="1"/>
            </p:cNvPicPr>
            <p:nvPr/>
          </p:nvPicPr>
          <p:blipFill>
            <a:blip r:embed="rId4"/>
            <a:srcRect/>
            <a:stretch>
              <a:fillRect/>
            </a:stretch>
          </p:blipFill>
          <p:spPr bwMode="auto">
            <a:xfrm>
              <a:off x="4560" y="2460"/>
              <a:ext cx="950" cy="1236"/>
            </a:xfrm>
            <a:prstGeom prst="rect">
              <a:avLst/>
            </a:prstGeom>
            <a:noFill/>
            <a:ln w="9525">
              <a:noFill/>
              <a:miter lim="800000"/>
              <a:headEnd/>
              <a:tailEnd/>
            </a:ln>
          </p:spPr>
        </p:pic>
        <p:sp>
          <p:nvSpPr>
            <p:cNvPr id="49161" name="AutoShape 9"/>
            <p:cNvSpPr>
              <a:spLocks noChangeArrowheads="1"/>
            </p:cNvSpPr>
            <p:nvPr/>
          </p:nvSpPr>
          <p:spPr bwMode="auto">
            <a:xfrm>
              <a:off x="3360" y="2496"/>
              <a:ext cx="1152" cy="576"/>
            </a:xfrm>
            <a:prstGeom prst="wedgeRoundRectCallout">
              <a:avLst>
                <a:gd name="adj1" fmla="val 102171"/>
                <a:gd name="adj2" fmla="val 26042"/>
                <a:gd name="adj3" fmla="val 16667"/>
              </a:avLst>
            </a:prstGeom>
            <a:solidFill>
              <a:srgbClr val="000000"/>
            </a:solidFill>
            <a:ln w="9525">
              <a:solidFill>
                <a:schemeClr val="tx1"/>
              </a:solidFill>
              <a:miter lim="800000"/>
              <a:headEnd/>
              <a:tailEnd/>
            </a:ln>
          </p:spPr>
          <p:txBody>
            <a:bodyPr/>
            <a:lstStyle/>
            <a:p>
              <a:pPr algn="ctr"/>
              <a:r>
                <a:rPr lang="en-US" b="1"/>
                <a:t>I’m sketching Geronimo!</a:t>
              </a:r>
            </a:p>
          </p:txBody>
        </p:sp>
      </p:grpSp>
      <p:sp>
        <p:nvSpPr>
          <p:cNvPr id="49159" name="Text Box 13"/>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76200"/>
            <a:ext cx="8229600" cy="1143000"/>
          </a:xfrm>
        </p:spPr>
        <p:txBody>
          <a:bodyPr/>
          <a:lstStyle/>
          <a:p>
            <a:pPr eaLnBrk="1" hangingPunct="1"/>
            <a:r>
              <a:rPr lang="en-US" b="1" smtClean="0">
                <a:solidFill>
                  <a:srgbClr val="FF0066"/>
                </a:solidFill>
              </a:rPr>
              <a:t>Note-Taking Specialist</a:t>
            </a:r>
          </a:p>
        </p:txBody>
      </p:sp>
      <p:sp>
        <p:nvSpPr>
          <p:cNvPr id="50179" name="Rectangle 3"/>
          <p:cNvSpPr>
            <a:spLocks noGrp="1" noChangeArrowheads="1"/>
          </p:cNvSpPr>
          <p:nvPr>
            <p:ph type="body" idx="1"/>
          </p:nvPr>
        </p:nvSpPr>
        <p:spPr>
          <a:xfrm>
            <a:off x="152400" y="838200"/>
            <a:ext cx="8991600" cy="4525963"/>
          </a:xfrm>
        </p:spPr>
        <p:txBody>
          <a:bodyPr/>
          <a:lstStyle/>
          <a:p>
            <a:pPr eaLnBrk="1" hangingPunct="1"/>
            <a:r>
              <a:rPr lang="en-US" b="1" smtClean="0"/>
              <a:t>Switch notes with your partner. </a:t>
            </a:r>
          </a:p>
          <a:p>
            <a:pPr eaLnBrk="1" hangingPunct="1"/>
            <a:r>
              <a:rPr lang="en-US" b="1" smtClean="0"/>
              <a:t>Look at your partner’s notes and enhance his/her notes by underlining key terms/ideas, drawing symbols for key ideas, adding in any important notes that are missing, asking questions about key ideas.</a:t>
            </a:r>
          </a:p>
        </p:txBody>
      </p:sp>
      <p:pic>
        <p:nvPicPr>
          <p:cNvPr id="50180" name="Picture 4"/>
          <p:cNvPicPr>
            <a:picLocks noChangeAspect="1" noChangeArrowheads="1"/>
          </p:cNvPicPr>
          <p:nvPr/>
        </p:nvPicPr>
        <p:blipFill>
          <a:blip r:embed="rId3"/>
          <a:srcRect/>
          <a:stretch>
            <a:fillRect/>
          </a:stretch>
        </p:blipFill>
        <p:spPr bwMode="auto">
          <a:xfrm>
            <a:off x="6477000" y="4343400"/>
            <a:ext cx="2371725" cy="2295525"/>
          </a:xfrm>
          <a:prstGeom prst="rect">
            <a:avLst/>
          </a:prstGeom>
          <a:noFill/>
          <a:ln w="9525">
            <a:noFill/>
            <a:miter lim="800000"/>
            <a:headEnd/>
            <a:tailEnd/>
          </a:ln>
        </p:spPr>
      </p:pic>
      <p:sp>
        <p:nvSpPr>
          <p:cNvPr id="50181" name="Rectangle 5"/>
          <p:cNvSpPr>
            <a:spLocks noChangeArrowheads="1"/>
          </p:cNvSpPr>
          <p:nvPr/>
        </p:nvSpPr>
        <p:spPr bwMode="auto">
          <a:xfrm>
            <a:off x="123825" y="5394325"/>
            <a:ext cx="6124575" cy="155257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[When note taking] develop a system of "highlighting," </a:t>
            </a:r>
          </a:p>
          <a:p>
            <a:r>
              <a:rPr lang="en-US" sz="2400">
                <a:solidFill>
                  <a:srgbClr val="FF0066"/>
                </a:solidFill>
                <a:latin typeface="Monotype Corsiva" pitchFamily="66" charset="0"/>
              </a:rPr>
              <a:t>using underlining, check marks or indention's to signify </a:t>
            </a:r>
          </a:p>
          <a:p>
            <a:r>
              <a:rPr lang="en-US" sz="2400">
                <a:solidFill>
                  <a:srgbClr val="FF0066"/>
                </a:solidFill>
                <a:latin typeface="Monotype Corsiva" pitchFamily="66" charset="0"/>
              </a:rPr>
              <a:t>important areas.     </a:t>
            </a:r>
            <a:r>
              <a:rPr lang="en-US">
                <a:solidFill>
                  <a:srgbClr val="FF0066"/>
                </a:solidFill>
              </a:rPr>
              <a:t>- Emedia</a:t>
            </a:r>
          </a:p>
          <a:p>
            <a:pPr eaLnBrk="0" hangingPunct="0"/>
            <a:endParaRPr lang="en-US" sz="2400">
              <a:solidFill>
                <a:srgbClr val="FF0066"/>
              </a:solidFill>
              <a:latin typeface="Monotype Corsiva" pitchFamily="66" charset="0"/>
            </a:endParaRPr>
          </a:p>
        </p:txBody>
      </p:sp>
      <p:sp>
        <p:nvSpPr>
          <p:cNvPr id="50182" name="Text Box 6"/>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152400"/>
            <a:ext cx="8229600" cy="1143000"/>
          </a:xfrm>
        </p:spPr>
        <p:txBody>
          <a:bodyPr/>
          <a:lstStyle/>
          <a:p>
            <a:pPr eaLnBrk="1" hangingPunct="1"/>
            <a:r>
              <a:rPr lang="en-US" b="1" smtClean="0">
                <a:solidFill>
                  <a:srgbClr val="FF0066"/>
                </a:solidFill>
              </a:rPr>
              <a:t>Trio Rap</a:t>
            </a:r>
          </a:p>
        </p:txBody>
      </p:sp>
      <p:sp>
        <p:nvSpPr>
          <p:cNvPr id="51203" name="Rectangle 3"/>
          <p:cNvSpPr>
            <a:spLocks noGrp="1" noChangeArrowheads="1"/>
          </p:cNvSpPr>
          <p:nvPr>
            <p:ph type="body" idx="1"/>
          </p:nvPr>
        </p:nvSpPr>
        <p:spPr>
          <a:xfrm>
            <a:off x="0" y="762000"/>
            <a:ext cx="9144000" cy="4525963"/>
          </a:xfrm>
        </p:spPr>
        <p:txBody>
          <a:bodyPr/>
          <a:lstStyle/>
          <a:p>
            <a:pPr eaLnBrk="1" hangingPunct="1"/>
            <a:r>
              <a:rPr lang="en-US" b="1" smtClean="0"/>
              <a:t>Your trio should create a rap or a song that includes three main ideas from the lesson.</a:t>
            </a:r>
          </a:p>
          <a:p>
            <a:pPr eaLnBrk="1" hangingPunct="1"/>
            <a:r>
              <a:rPr lang="en-US" b="1" smtClean="0"/>
              <a:t>If you’d like, use the melody of a common song.</a:t>
            </a:r>
          </a:p>
          <a:p>
            <a:pPr eaLnBrk="1" hangingPunct="1"/>
            <a:r>
              <a:rPr lang="en-US" b="1" smtClean="0"/>
              <a:t>Perform your rap/song for another trio.</a:t>
            </a:r>
          </a:p>
        </p:txBody>
      </p:sp>
      <p:pic>
        <p:nvPicPr>
          <p:cNvPr id="51204" name="Picture 4"/>
          <p:cNvPicPr>
            <a:picLocks noChangeAspect="1" noChangeArrowheads="1"/>
          </p:cNvPicPr>
          <p:nvPr/>
        </p:nvPicPr>
        <p:blipFill>
          <a:blip r:embed="rId3"/>
          <a:srcRect/>
          <a:stretch>
            <a:fillRect/>
          </a:stretch>
        </p:blipFill>
        <p:spPr bwMode="auto">
          <a:xfrm>
            <a:off x="1752600" y="3810000"/>
            <a:ext cx="1466850" cy="1562100"/>
          </a:xfrm>
          <a:prstGeom prst="rect">
            <a:avLst/>
          </a:prstGeom>
          <a:noFill/>
          <a:ln w="9525">
            <a:noFill/>
            <a:miter lim="800000"/>
            <a:headEnd/>
            <a:tailEnd/>
          </a:ln>
        </p:spPr>
      </p:pic>
      <p:sp>
        <p:nvSpPr>
          <p:cNvPr id="51205" name="Rectangle 5"/>
          <p:cNvSpPr>
            <a:spLocks noChangeArrowheads="1"/>
          </p:cNvSpPr>
          <p:nvPr/>
        </p:nvSpPr>
        <p:spPr bwMode="auto">
          <a:xfrm>
            <a:off x="152400" y="5607050"/>
            <a:ext cx="8863013" cy="822325"/>
          </a:xfrm>
          <a:prstGeom prst="rect">
            <a:avLst/>
          </a:prstGeom>
          <a:noFill/>
          <a:ln w="9525">
            <a:noFill/>
            <a:miter lim="800000"/>
            <a:headEnd/>
            <a:tailEnd/>
          </a:ln>
        </p:spPr>
        <p:txBody>
          <a:bodyPr wrap="none" anchor="ctr">
            <a:spAutoFit/>
          </a:bodyPr>
          <a:lstStyle/>
          <a:p>
            <a:r>
              <a:rPr lang="en-US" sz="2400">
                <a:latin typeface="Monotype Corsiva" pitchFamily="66" charset="0"/>
              </a:rPr>
              <a:t> </a:t>
            </a:r>
            <a:r>
              <a:rPr lang="en-US" sz="2400">
                <a:solidFill>
                  <a:srgbClr val="FF0066"/>
                </a:solidFill>
                <a:latin typeface="Monotype Corsiva" pitchFamily="66" charset="0"/>
              </a:rPr>
              <a:t>It's easier, and a lot more fun to rehearse song than text! Music and song </a:t>
            </a:r>
          </a:p>
          <a:p>
            <a:r>
              <a:rPr lang="en-US" sz="2400">
                <a:solidFill>
                  <a:srgbClr val="FF0066"/>
                </a:solidFill>
                <a:latin typeface="Monotype Corsiva" pitchFamily="66" charset="0"/>
              </a:rPr>
              <a:t>stimulate creativity and foster a positive attitude towards school. </a:t>
            </a:r>
            <a:r>
              <a:rPr lang="en-US">
                <a:solidFill>
                  <a:srgbClr val="FF0066"/>
                </a:solidFill>
              </a:rPr>
              <a:t>– S. Ruth Harris</a:t>
            </a:r>
            <a:endParaRPr lang="en-US" sz="2400">
              <a:solidFill>
                <a:srgbClr val="FF0066"/>
              </a:solidFill>
              <a:latin typeface="Monotype Corsiva" pitchFamily="66" charset="0"/>
            </a:endParaRPr>
          </a:p>
        </p:txBody>
      </p:sp>
      <p:pic>
        <p:nvPicPr>
          <p:cNvPr id="51206" name="Picture 6"/>
          <p:cNvPicPr>
            <a:picLocks noChangeAspect="1" noChangeArrowheads="1"/>
          </p:cNvPicPr>
          <p:nvPr/>
        </p:nvPicPr>
        <p:blipFill>
          <a:blip r:embed="rId4"/>
          <a:srcRect/>
          <a:stretch>
            <a:fillRect/>
          </a:stretch>
        </p:blipFill>
        <p:spPr bwMode="auto">
          <a:xfrm>
            <a:off x="6553200" y="3581400"/>
            <a:ext cx="1773238" cy="1905000"/>
          </a:xfrm>
          <a:prstGeom prst="rect">
            <a:avLst/>
          </a:prstGeom>
          <a:noFill/>
          <a:ln w="9525">
            <a:noFill/>
            <a:miter lim="800000"/>
            <a:headEnd/>
            <a:tailEnd/>
          </a:ln>
        </p:spPr>
      </p:pic>
      <p:sp>
        <p:nvSpPr>
          <p:cNvPr id="51207" name="AutoShape 7"/>
          <p:cNvSpPr>
            <a:spLocks noChangeArrowheads="1"/>
          </p:cNvSpPr>
          <p:nvPr/>
        </p:nvSpPr>
        <p:spPr bwMode="auto">
          <a:xfrm>
            <a:off x="3657600" y="3962400"/>
            <a:ext cx="2743200" cy="838200"/>
          </a:xfrm>
          <a:prstGeom prst="wedgeRoundRectCallout">
            <a:avLst>
              <a:gd name="adj1" fmla="val 59782"/>
              <a:gd name="adj2" fmla="val -12120"/>
              <a:gd name="adj3" fmla="val 16667"/>
            </a:avLst>
          </a:prstGeom>
          <a:solidFill>
            <a:srgbClr val="000000"/>
          </a:solidFill>
          <a:ln w="9525">
            <a:solidFill>
              <a:schemeClr val="tx1"/>
            </a:solidFill>
            <a:miter lim="800000"/>
            <a:headEnd/>
            <a:tailEnd/>
          </a:ln>
        </p:spPr>
        <p:txBody>
          <a:bodyPr/>
          <a:lstStyle/>
          <a:p>
            <a:pPr algn="ctr"/>
            <a:endParaRPr lang="en-US"/>
          </a:p>
        </p:txBody>
      </p:sp>
      <p:sp>
        <p:nvSpPr>
          <p:cNvPr id="51208" name="Text Box 9"/>
          <p:cNvSpPr txBox="1">
            <a:spLocks noChangeArrowheads="1"/>
          </p:cNvSpPr>
          <p:nvPr/>
        </p:nvSpPr>
        <p:spPr bwMode="auto">
          <a:xfrm>
            <a:off x="3794125" y="4006850"/>
            <a:ext cx="2292350" cy="641350"/>
          </a:xfrm>
          <a:prstGeom prst="rect">
            <a:avLst/>
          </a:prstGeom>
          <a:noFill/>
          <a:ln w="9525">
            <a:noFill/>
            <a:miter lim="800000"/>
            <a:headEnd/>
            <a:tailEnd/>
          </a:ln>
        </p:spPr>
        <p:txBody>
          <a:bodyPr wrap="none">
            <a:spAutoFit/>
          </a:bodyPr>
          <a:lstStyle/>
          <a:p>
            <a:r>
              <a:rPr lang="en-US"/>
              <a:t>Yo – we love to sing </a:t>
            </a:r>
          </a:p>
          <a:p>
            <a:r>
              <a:rPr lang="en-US"/>
              <a:t>about history </a:t>
            </a:r>
          </a:p>
        </p:txBody>
      </p:sp>
      <p:sp>
        <p:nvSpPr>
          <p:cNvPr id="51209"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0" y="-152400"/>
            <a:ext cx="9144000" cy="1143000"/>
          </a:xfrm>
          <a:noFill/>
        </p:spPr>
        <p:txBody>
          <a:bodyPr/>
          <a:lstStyle/>
          <a:p>
            <a:pPr eaLnBrk="1" hangingPunct="1"/>
            <a:r>
              <a:rPr lang="en-US" sz="3200" b="1" smtClean="0">
                <a:solidFill>
                  <a:schemeClr val="tx1"/>
                </a:solidFill>
              </a:rPr>
              <a:t>Using These Five-Minute Strategies (con’t)</a:t>
            </a:r>
          </a:p>
        </p:txBody>
      </p:sp>
      <p:sp>
        <p:nvSpPr>
          <p:cNvPr id="6147" name="Text Box 5"/>
          <p:cNvSpPr txBox="1">
            <a:spLocks noChangeArrowheads="1"/>
          </p:cNvSpPr>
          <p:nvPr/>
        </p:nvSpPr>
        <p:spPr bwMode="auto">
          <a:xfrm>
            <a:off x="139700" y="990600"/>
            <a:ext cx="9004300" cy="5105400"/>
          </a:xfrm>
          <a:prstGeom prst="rect">
            <a:avLst/>
          </a:prstGeom>
          <a:noFill/>
          <a:ln w="9525">
            <a:noFill/>
            <a:miter lim="800000"/>
            <a:headEnd/>
            <a:tailEnd/>
          </a:ln>
        </p:spPr>
        <p:txBody>
          <a:bodyPr>
            <a:spAutoFit/>
          </a:bodyPr>
          <a:lstStyle/>
          <a:p>
            <a:pPr>
              <a:lnSpc>
                <a:spcPct val="90000"/>
              </a:lnSpc>
              <a:spcBef>
                <a:spcPct val="20000"/>
              </a:spcBef>
              <a:buFontTx/>
              <a:buChar char="•"/>
            </a:pPr>
            <a:r>
              <a:rPr lang="en-US" sz="3200" b="1">
                <a:solidFill>
                  <a:srgbClr val="000000"/>
                </a:solidFill>
              </a:rPr>
              <a:t> The teacher must use the information from these quick formative assessments to alter instruction and provide feedback to students to help them move forward in their learning.</a:t>
            </a:r>
          </a:p>
          <a:p>
            <a:pPr>
              <a:lnSpc>
                <a:spcPct val="90000"/>
              </a:lnSpc>
              <a:spcBef>
                <a:spcPct val="20000"/>
              </a:spcBef>
            </a:pPr>
            <a:endParaRPr lang="en-US" sz="3200" b="1">
              <a:solidFill>
                <a:srgbClr val="000000"/>
              </a:solidFill>
            </a:endParaRPr>
          </a:p>
          <a:p>
            <a:pPr>
              <a:lnSpc>
                <a:spcPct val="90000"/>
              </a:lnSpc>
              <a:spcBef>
                <a:spcPct val="20000"/>
              </a:spcBef>
              <a:buFontTx/>
              <a:buChar char="•"/>
            </a:pPr>
            <a:r>
              <a:rPr lang="en-US" sz="3200" b="1">
                <a:solidFill>
                  <a:srgbClr val="000000"/>
                </a:solidFill>
              </a:rPr>
              <a:t> In addition to checking for understanding, these strategies are a great way to provide closure to lessons. Again, if students feel that the teacher is checking for understanding every day, they will be more concerned about their learning.</a:t>
            </a:r>
          </a:p>
        </p:txBody>
      </p:sp>
      <p:sp>
        <p:nvSpPr>
          <p:cNvPr id="6148" name="Rectangle 7"/>
          <p:cNvSpPr>
            <a:spLocks noChangeArrowheads="1"/>
          </p:cNvSpPr>
          <p:nvPr/>
        </p:nvSpPr>
        <p:spPr bwMode="auto">
          <a:xfrm>
            <a:off x="152400" y="6096000"/>
            <a:ext cx="8793163" cy="457200"/>
          </a:xfrm>
          <a:prstGeom prst="rect">
            <a:avLst/>
          </a:prstGeom>
          <a:noFill/>
          <a:ln w="9525">
            <a:noFill/>
            <a:miter lim="800000"/>
            <a:headEnd/>
            <a:tailEnd/>
          </a:ln>
        </p:spPr>
        <p:txBody>
          <a:bodyPr wrap="none" anchor="ctr">
            <a:spAutoFit/>
          </a:bodyPr>
          <a:lstStyle/>
          <a:p>
            <a:pPr>
              <a:buFont typeface="Times New Roman" pitchFamily="18" charset="0"/>
              <a:buNone/>
              <a:tabLst>
                <a:tab pos="457200" algn="l"/>
              </a:tabLst>
            </a:pPr>
            <a:r>
              <a:rPr lang="en-US" sz="2400">
                <a:solidFill>
                  <a:srgbClr val="FF0066"/>
                </a:solidFill>
                <a:latin typeface="Monotype Corsiva" pitchFamily="66" charset="0"/>
              </a:rPr>
              <a:t>The simplest prescription for improving education must be “dollops of feedback.” </a:t>
            </a:r>
          </a:p>
        </p:txBody>
      </p:sp>
      <p:sp>
        <p:nvSpPr>
          <p:cNvPr id="6149" name="Text Box 8"/>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28600"/>
            <a:ext cx="8229600" cy="1143000"/>
          </a:xfrm>
        </p:spPr>
        <p:txBody>
          <a:bodyPr/>
          <a:lstStyle/>
          <a:p>
            <a:pPr eaLnBrk="1" hangingPunct="1"/>
            <a:r>
              <a:rPr lang="en-US" b="1" smtClean="0">
                <a:solidFill>
                  <a:srgbClr val="FF0066"/>
                </a:solidFill>
              </a:rPr>
              <a:t>PSI</a:t>
            </a:r>
          </a:p>
        </p:txBody>
      </p:sp>
      <p:sp>
        <p:nvSpPr>
          <p:cNvPr id="52227" name="Rectangle 3"/>
          <p:cNvSpPr>
            <a:spLocks noGrp="1" noChangeArrowheads="1"/>
          </p:cNvSpPr>
          <p:nvPr>
            <p:ph type="body" idx="1"/>
          </p:nvPr>
        </p:nvSpPr>
        <p:spPr>
          <a:xfrm>
            <a:off x="457200" y="685800"/>
            <a:ext cx="8229600" cy="4525963"/>
          </a:xfrm>
        </p:spPr>
        <p:txBody>
          <a:bodyPr/>
          <a:lstStyle/>
          <a:p>
            <a:pPr eaLnBrk="1" hangingPunct="1"/>
            <a:r>
              <a:rPr lang="en-US" b="1" smtClean="0"/>
              <a:t>In your trio, one person is P, S, and I.</a:t>
            </a:r>
          </a:p>
          <a:p>
            <a:pPr eaLnBrk="1" hangingPunct="1"/>
            <a:r>
              <a:rPr lang="en-US" b="1" smtClean="0"/>
              <a:t>P presents his work for the day.</a:t>
            </a:r>
          </a:p>
          <a:p>
            <a:pPr eaLnBrk="1" hangingPunct="1"/>
            <a:r>
              <a:rPr lang="en-US" b="1" smtClean="0"/>
              <a:t>S looks over P’s work and writes two strengths about it.</a:t>
            </a:r>
          </a:p>
          <a:p>
            <a:pPr eaLnBrk="1" hangingPunct="1"/>
            <a:r>
              <a:rPr lang="en-US" b="1" smtClean="0"/>
              <a:t>I looks over P’s work and writes one way to improve it.</a:t>
            </a:r>
          </a:p>
        </p:txBody>
      </p:sp>
      <p:sp>
        <p:nvSpPr>
          <p:cNvPr id="52228" name="Text Box 4"/>
          <p:cNvSpPr txBox="1">
            <a:spLocks noChangeArrowheads="1"/>
          </p:cNvSpPr>
          <p:nvPr/>
        </p:nvSpPr>
        <p:spPr bwMode="auto">
          <a:xfrm>
            <a:off x="304800" y="6172200"/>
            <a:ext cx="8437563" cy="457200"/>
          </a:xfrm>
          <a:prstGeom prst="rect">
            <a:avLst/>
          </a:prstGeom>
          <a:noFill/>
          <a:ln w="9525">
            <a:noFill/>
            <a:miter lim="800000"/>
            <a:headEnd/>
            <a:tailEnd/>
          </a:ln>
        </p:spPr>
        <p:txBody>
          <a:bodyPr wrap="none">
            <a:spAutoFit/>
          </a:bodyPr>
          <a:lstStyle/>
          <a:p>
            <a:r>
              <a:rPr lang="en-US" sz="2400">
                <a:solidFill>
                  <a:srgbClr val="FF0066"/>
                </a:solidFill>
                <a:latin typeface="Monotype Corsiva" pitchFamily="66" charset="0"/>
              </a:rPr>
              <a:t>CANI stands for Constant And Never-ending Improvement. </a:t>
            </a:r>
            <a:r>
              <a:rPr lang="en-US">
                <a:solidFill>
                  <a:srgbClr val="FF0066"/>
                </a:solidFill>
              </a:rPr>
              <a:t>Anthony Robbins</a:t>
            </a:r>
            <a:endParaRPr lang="en-US" sz="2400">
              <a:solidFill>
                <a:srgbClr val="FF0066"/>
              </a:solidFill>
              <a:latin typeface="Monotype Corsiva" pitchFamily="66" charset="0"/>
            </a:endParaRPr>
          </a:p>
        </p:txBody>
      </p:sp>
      <p:pic>
        <p:nvPicPr>
          <p:cNvPr id="52229" name="Picture 5"/>
          <p:cNvPicPr>
            <a:picLocks noChangeAspect="1" noChangeArrowheads="1"/>
          </p:cNvPicPr>
          <p:nvPr/>
        </p:nvPicPr>
        <p:blipFill>
          <a:blip r:embed="rId3"/>
          <a:srcRect/>
          <a:stretch>
            <a:fillRect/>
          </a:stretch>
        </p:blipFill>
        <p:spPr bwMode="auto">
          <a:xfrm>
            <a:off x="5181600" y="3810000"/>
            <a:ext cx="2133600" cy="2124075"/>
          </a:xfrm>
          <a:prstGeom prst="rect">
            <a:avLst/>
          </a:prstGeom>
          <a:noFill/>
          <a:ln w="9525">
            <a:noFill/>
            <a:miter lim="800000"/>
            <a:headEnd/>
            <a:tailEnd/>
          </a:ln>
        </p:spPr>
      </p:pic>
      <p:sp>
        <p:nvSpPr>
          <p:cNvPr id="52230" name="Text Box 6"/>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152400"/>
            <a:ext cx="8229600" cy="1143000"/>
          </a:xfrm>
        </p:spPr>
        <p:txBody>
          <a:bodyPr/>
          <a:lstStyle/>
          <a:p>
            <a:pPr eaLnBrk="1" hangingPunct="1"/>
            <a:r>
              <a:rPr lang="en-US" b="1" smtClean="0">
                <a:solidFill>
                  <a:srgbClr val="FF0066"/>
                </a:solidFill>
              </a:rPr>
              <a:t>Card Trick</a:t>
            </a:r>
          </a:p>
        </p:txBody>
      </p:sp>
      <p:sp>
        <p:nvSpPr>
          <p:cNvPr id="53251" name="Rectangle 3"/>
          <p:cNvSpPr>
            <a:spLocks noGrp="1" noChangeArrowheads="1"/>
          </p:cNvSpPr>
          <p:nvPr>
            <p:ph type="body" idx="1"/>
          </p:nvPr>
        </p:nvSpPr>
        <p:spPr>
          <a:xfrm>
            <a:off x="152400" y="609600"/>
            <a:ext cx="8991600" cy="4525963"/>
          </a:xfrm>
        </p:spPr>
        <p:txBody>
          <a:bodyPr/>
          <a:lstStyle/>
          <a:p>
            <a:pPr eaLnBrk="1" hangingPunct="1"/>
            <a:r>
              <a:rPr lang="en-US" b="1" smtClean="0"/>
              <a:t>Each student picks a playing card.</a:t>
            </a:r>
          </a:p>
          <a:p>
            <a:pPr eaLnBrk="1" hangingPunct="1"/>
            <a:r>
              <a:rPr lang="en-US" b="1" smtClean="0"/>
              <a:t>When the teacher asks a question, discuss it with your partner. </a:t>
            </a:r>
          </a:p>
          <a:p>
            <a:pPr eaLnBrk="1" hangingPunct="1"/>
            <a:r>
              <a:rPr lang="en-US" b="1" smtClean="0"/>
              <a:t>The teacher will say something like, “all red cards stand” or “all Queens stand.” </a:t>
            </a:r>
          </a:p>
          <a:p>
            <a:pPr eaLnBrk="1" hangingPunct="1"/>
            <a:r>
              <a:rPr lang="en-US" b="1" smtClean="0"/>
              <a:t>The teacher will pick someone who is standing to respond.</a:t>
            </a:r>
          </a:p>
        </p:txBody>
      </p:sp>
      <p:pic>
        <p:nvPicPr>
          <p:cNvPr id="53252" name="Picture 4"/>
          <p:cNvPicPr>
            <a:picLocks noChangeAspect="1" noChangeArrowheads="1"/>
          </p:cNvPicPr>
          <p:nvPr/>
        </p:nvPicPr>
        <p:blipFill>
          <a:blip r:embed="rId3"/>
          <a:srcRect/>
          <a:stretch>
            <a:fillRect/>
          </a:stretch>
        </p:blipFill>
        <p:spPr bwMode="auto">
          <a:xfrm>
            <a:off x="3505200" y="4343400"/>
            <a:ext cx="2286000" cy="1577975"/>
          </a:xfrm>
          <a:prstGeom prst="rect">
            <a:avLst/>
          </a:prstGeom>
          <a:noFill/>
          <a:ln w="9525">
            <a:noFill/>
            <a:miter lim="800000"/>
            <a:headEnd/>
            <a:tailEnd/>
          </a:ln>
        </p:spPr>
      </p:pic>
      <p:pic>
        <p:nvPicPr>
          <p:cNvPr id="53253" name="Picture 5"/>
          <p:cNvPicPr>
            <a:picLocks noChangeAspect="1" noChangeArrowheads="1"/>
          </p:cNvPicPr>
          <p:nvPr/>
        </p:nvPicPr>
        <p:blipFill>
          <a:blip r:embed="rId4"/>
          <a:srcRect/>
          <a:stretch>
            <a:fillRect/>
          </a:stretch>
        </p:blipFill>
        <p:spPr bwMode="auto">
          <a:xfrm>
            <a:off x="7162800" y="4267200"/>
            <a:ext cx="1676400" cy="1350963"/>
          </a:xfrm>
          <a:prstGeom prst="rect">
            <a:avLst/>
          </a:prstGeom>
          <a:noFill/>
          <a:ln w="9525">
            <a:noFill/>
            <a:miter lim="800000"/>
            <a:headEnd/>
            <a:tailEnd/>
          </a:ln>
        </p:spPr>
      </p:pic>
      <p:sp>
        <p:nvSpPr>
          <p:cNvPr id="53254" name="Rectangle 6"/>
          <p:cNvSpPr>
            <a:spLocks noChangeArrowheads="1"/>
          </p:cNvSpPr>
          <p:nvPr/>
        </p:nvSpPr>
        <p:spPr bwMode="auto">
          <a:xfrm>
            <a:off x="228600" y="5899150"/>
            <a:ext cx="8686800" cy="1187450"/>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Man's mind, once stretched by a new idea, never regains its original </a:t>
            </a:r>
          </a:p>
          <a:p>
            <a:r>
              <a:rPr lang="en-US" sz="2400">
                <a:solidFill>
                  <a:srgbClr val="FF0066"/>
                </a:solidFill>
                <a:latin typeface="Monotype Corsiva" pitchFamily="66" charset="0"/>
              </a:rPr>
              <a:t>dimensions.  </a:t>
            </a:r>
            <a:r>
              <a:rPr lang="en-US">
                <a:solidFill>
                  <a:srgbClr val="FF0066"/>
                </a:solidFill>
              </a:rPr>
              <a:t>~Oliver Wendell Holmes</a:t>
            </a:r>
            <a:r>
              <a:rPr lang="en-US" sz="2400">
                <a:solidFill>
                  <a:srgbClr val="FF0066"/>
                </a:solidFill>
                <a:latin typeface="Monotype Corsiva" pitchFamily="66" charset="0"/>
              </a:rPr>
              <a:t/>
            </a:r>
            <a:br>
              <a:rPr lang="en-US" sz="2400">
                <a:solidFill>
                  <a:srgbClr val="FF0066"/>
                </a:solidFill>
                <a:latin typeface="Monotype Corsiva" pitchFamily="66" charset="0"/>
              </a:rPr>
            </a:br>
            <a:endParaRPr lang="en-US" sz="2400">
              <a:solidFill>
                <a:srgbClr val="FF0066"/>
              </a:solidFill>
              <a:latin typeface="Monotype Corsiva" pitchFamily="66" charset="0"/>
            </a:endParaRPr>
          </a:p>
        </p:txBody>
      </p:sp>
      <p:sp>
        <p:nvSpPr>
          <p:cNvPr id="53255" name="Text Box 7"/>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body" idx="1"/>
          </p:nvPr>
        </p:nvSpPr>
        <p:spPr>
          <a:xfrm>
            <a:off x="457200" y="533400"/>
            <a:ext cx="8229600" cy="4525963"/>
          </a:xfrm>
        </p:spPr>
        <p:txBody>
          <a:bodyPr/>
          <a:lstStyle/>
          <a:p>
            <a:pPr eaLnBrk="1" hangingPunct="1"/>
            <a:r>
              <a:rPr lang="en-US" b="1" smtClean="0"/>
              <a:t>Prior to leaving today, please do the following: _________________________________.</a:t>
            </a:r>
          </a:p>
          <a:p>
            <a:pPr eaLnBrk="1" hangingPunct="1"/>
            <a:r>
              <a:rPr lang="en-US" b="1" smtClean="0"/>
              <a:t>That’s your exit pass out of class today. I’m going to check it at the door.</a:t>
            </a:r>
          </a:p>
        </p:txBody>
      </p:sp>
      <p:pic>
        <p:nvPicPr>
          <p:cNvPr id="54275" name="Picture 5"/>
          <p:cNvPicPr>
            <a:picLocks noChangeAspect="1" noChangeArrowheads="1"/>
          </p:cNvPicPr>
          <p:nvPr/>
        </p:nvPicPr>
        <p:blipFill>
          <a:blip r:embed="rId3"/>
          <a:srcRect/>
          <a:stretch>
            <a:fillRect/>
          </a:stretch>
        </p:blipFill>
        <p:spPr bwMode="auto">
          <a:xfrm>
            <a:off x="5105400" y="3657600"/>
            <a:ext cx="952500" cy="1924050"/>
          </a:xfrm>
          <a:prstGeom prst="rect">
            <a:avLst/>
          </a:prstGeom>
          <a:noFill/>
          <a:ln w="9525">
            <a:noFill/>
            <a:miter lim="800000"/>
            <a:headEnd/>
            <a:tailEnd/>
          </a:ln>
        </p:spPr>
      </p:pic>
      <p:pic>
        <p:nvPicPr>
          <p:cNvPr id="54276" name="Picture 6"/>
          <p:cNvPicPr>
            <a:picLocks noChangeAspect="1" noChangeArrowheads="1"/>
          </p:cNvPicPr>
          <p:nvPr/>
        </p:nvPicPr>
        <p:blipFill>
          <a:blip r:embed="rId4"/>
          <a:srcRect/>
          <a:stretch>
            <a:fillRect/>
          </a:stretch>
        </p:blipFill>
        <p:spPr bwMode="auto">
          <a:xfrm>
            <a:off x="3276600" y="3124200"/>
            <a:ext cx="1862138" cy="2619375"/>
          </a:xfrm>
          <a:prstGeom prst="rect">
            <a:avLst/>
          </a:prstGeom>
          <a:noFill/>
          <a:ln w="9525">
            <a:noFill/>
            <a:miter lim="800000"/>
            <a:headEnd/>
            <a:tailEnd/>
          </a:ln>
        </p:spPr>
      </p:pic>
      <p:sp>
        <p:nvSpPr>
          <p:cNvPr id="54277" name="Text Box 7"/>
          <p:cNvSpPr txBox="1">
            <a:spLocks noChangeArrowheads="1"/>
          </p:cNvSpPr>
          <p:nvPr/>
        </p:nvSpPr>
        <p:spPr bwMode="auto">
          <a:xfrm>
            <a:off x="228600" y="6172200"/>
            <a:ext cx="8534400" cy="366713"/>
          </a:xfrm>
          <a:prstGeom prst="rect">
            <a:avLst/>
          </a:prstGeom>
          <a:noFill/>
          <a:ln w="9525">
            <a:noFill/>
            <a:miter lim="800000"/>
            <a:headEnd/>
            <a:tailEnd/>
          </a:ln>
        </p:spPr>
        <p:txBody>
          <a:bodyPr>
            <a:spAutoFit/>
          </a:bodyPr>
          <a:lstStyle/>
          <a:p>
            <a:pPr>
              <a:spcBef>
                <a:spcPct val="50000"/>
              </a:spcBef>
            </a:pPr>
            <a:endParaRPr lang="en-US" b="1">
              <a:solidFill>
                <a:srgbClr val="FF0066"/>
              </a:solidFill>
              <a:latin typeface="Franklin Gothic Medium" pitchFamily="34" charset="0"/>
            </a:endParaRPr>
          </a:p>
        </p:txBody>
      </p:sp>
      <p:sp>
        <p:nvSpPr>
          <p:cNvPr id="54278" name="Text Box 8"/>
          <p:cNvSpPr txBox="1">
            <a:spLocks noChangeArrowheads="1"/>
          </p:cNvSpPr>
          <p:nvPr/>
        </p:nvSpPr>
        <p:spPr bwMode="auto">
          <a:xfrm>
            <a:off x="304800" y="5791200"/>
            <a:ext cx="88392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One of the reasons I love history is that it forces you to travel backward in time and actually live the events that the historian is writing about. - </a:t>
            </a:r>
            <a:r>
              <a:rPr lang="en-US">
                <a:solidFill>
                  <a:srgbClr val="FF0066"/>
                </a:solidFill>
                <a:latin typeface="Franklin Gothic Medium" pitchFamily="34" charset="0"/>
              </a:rPr>
              <a:t>Rick Moran</a:t>
            </a:r>
            <a:endParaRPr lang="en-US" sz="2400">
              <a:solidFill>
                <a:srgbClr val="FF0066"/>
              </a:solidFill>
              <a:latin typeface="Monotype Corsiva" pitchFamily="66" charset="0"/>
            </a:endParaRPr>
          </a:p>
        </p:txBody>
      </p:sp>
      <p:sp>
        <p:nvSpPr>
          <p:cNvPr id="54279" name="Rectangle 9"/>
          <p:cNvSpPr>
            <a:spLocks noGrp="1" noChangeArrowheads="1"/>
          </p:cNvSpPr>
          <p:nvPr>
            <p:ph type="title"/>
          </p:nvPr>
        </p:nvSpPr>
        <p:spPr>
          <a:xfrm>
            <a:off x="533400" y="-228600"/>
            <a:ext cx="8229600" cy="1143000"/>
          </a:xfrm>
        </p:spPr>
        <p:txBody>
          <a:bodyPr/>
          <a:lstStyle/>
          <a:p>
            <a:pPr eaLnBrk="1" hangingPunct="1"/>
            <a:r>
              <a:rPr lang="en-US" b="1" smtClean="0">
                <a:solidFill>
                  <a:srgbClr val="FF0066"/>
                </a:solidFill>
              </a:rPr>
              <a:t>Exit Pass</a:t>
            </a:r>
          </a:p>
        </p:txBody>
      </p:sp>
      <p:sp>
        <p:nvSpPr>
          <p:cNvPr id="54280" name="Text Box 10"/>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ChangeArrowheads="1"/>
          </p:cNvSpPr>
          <p:nvPr/>
        </p:nvSpPr>
        <p:spPr bwMode="auto">
          <a:xfrm>
            <a:off x="685800" y="1657350"/>
            <a:ext cx="8001000" cy="5813425"/>
          </a:xfrm>
          <a:prstGeom prst="rect">
            <a:avLst/>
          </a:prstGeom>
          <a:noFill/>
          <a:ln w="9525">
            <a:noFill/>
            <a:miter lim="800000"/>
            <a:headEnd/>
            <a:tailEnd/>
          </a:ln>
        </p:spPr>
        <p:txBody>
          <a:bodyPr anchor="ctr">
            <a:spAutoFit/>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b="1"/>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Active Participation Strategies</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t>(compiled by Juli Kendall for the MiddleWeb Reading/Writing Workshop discussion group: </a:t>
            </a:r>
            <a:r>
              <a:rPr lang="en-US" sz="1200">
                <a:hlinkClick r:id="rId3"/>
              </a:rPr>
              <a:t>www.middleweb.com</a:t>
            </a:r>
            <a:r>
              <a:rPr lang="en-US" sz="1200"/>
              <a:t>)</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Active Learning with PowerPoint</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4"/>
              </a:rPr>
              <a:t>http://www1.umn.edu/ohr/teachlearn/tutorials/powerpoint/assessment.html</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Picsearch (All pictures were found at various locations using www.picsearch.com)</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5"/>
              </a:rPr>
              <a:t>http://www.picsearch.com/</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Social Studies Concepts</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6"/>
              </a:rPr>
              <a:t>http://www.michigan.gov/documents/Social_Studies_Concepts_12327_7.pdf</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Inside the Black Box: Raising Standards Through Classroom Assessment</a:t>
            </a:r>
            <a:r>
              <a:rPr lang="en-US" sz="1200"/>
              <a:t> </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7"/>
              </a:rPr>
              <a:t>http://www.pdkintl.org/kappan/kbla9810.htm</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Checking for Understanding Techniques</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8"/>
              </a:rPr>
              <a:t>http://assist.educ.msu.edu/ASSIST/classroom/assesses_learning/Sec1_plan_teach/Str2_ongoing_assessment/tool_check_understanding.htm</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Checking for Understanding: Strategies to use in the Field</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9"/>
              </a:rPr>
              <a:t>http://aeoe.org/conference/resources/2005/ell/brainstorm.html</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b="1"/>
              <a:t>Lesson Starters</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a:hlinkClick r:id="rId10"/>
              </a:rPr>
              <a:t>http://www.schoolhistory.co.uk/teachers/starters.html</a:t>
            </a: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2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4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sz="1400"/>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p>
          <a:p>
            <a:pPr eaLnBrk="0" hangingPunct="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p>
        </p:txBody>
      </p:sp>
      <p:sp>
        <p:nvSpPr>
          <p:cNvPr id="55299" name="Rectangle 5"/>
          <p:cNvSpPr>
            <a:spLocks noGrp="1" noChangeArrowheads="1"/>
          </p:cNvSpPr>
          <p:nvPr>
            <p:ph type="title"/>
          </p:nvPr>
        </p:nvSpPr>
        <p:spPr>
          <a:xfrm>
            <a:off x="457200" y="-304800"/>
            <a:ext cx="8229600" cy="1143000"/>
          </a:xfrm>
          <a:noFill/>
        </p:spPr>
        <p:txBody>
          <a:bodyPr/>
          <a:lstStyle/>
          <a:p>
            <a:pPr eaLnBrk="1" hangingPunct="1"/>
            <a:r>
              <a:rPr lang="en-US" b="1" smtClean="0">
                <a:solidFill>
                  <a:srgbClr val="FF0066"/>
                </a:solidFill>
              </a:rPr>
              <a:t>Sources Used</a:t>
            </a:r>
          </a:p>
        </p:txBody>
      </p:sp>
      <p:sp>
        <p:nvSpPr>
          <p:cNvPr id="55300" name="Text Box 6"/>
          <p:cNvSpPr txBox="1">
            <a:spLocks noChangeArrowheads="1"/>
          </p:cNvSpPr>
          <p:nvPr/>
        </p:nvSpPr>
        <p:spPr bwMode="auto">
          <a:xfrm>
            <a:off x="304800" y="533400"/>
            <a:ext cx="8839200" cy="895350"/>
          </a:xfrm>
          <a:prstGeom prst="rect">
            <a:avLst/>
          </a:prstGeom>
          <a:noFill/>
          <a:ln w="9525">
            <a:noFill/>
            <a:miter lim="800000"/>
            <a:headEnd/>
            <a:tailEnd/>
          </a:ln>
        </p:spPr>
        <p:txBody>
          <a:bodyPr>
            <a:spAutoFit/>
          </a:bodyPr>
          <a:lstStyle/>
          <a:p>
            <a:pPr>
              <a:spcBef>
                <a:spcPct val="20000"/>
              </a:spcBef>
            </a:pPr>
            <a:r>
              <a:rPr lang="en-US" sz="2400" b="1"/>
              <a:t>The following sources provided ideas for some of these </a:t>
            </a:r>
          </a:p>
          <a:p>
            <a:pPr>
              <a:spcBef>
                <a:spcPct val="20000"/>
              </a:spcBef>
            </a:pPr>
            <a:r>
              <a:rPr lang="en-US" sz="2400" b="1"/>
              <a:t>strategies:</a:t>
            </a:r>
            <a:endParaRPr lang="en-US" b="1"/>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81000" y="0"/>
            <a:ext cx="8458200" cy="1143000"/>
          </a:xfrm>
        </p:spPr>
        <p:txBody>
          <a:bodyPr/>
          <a:lstStyle/>
          <a:p>
            <a:pPr eaLnBrk="1" hangingPunct="1"/>
            <a:r>
              <a:rPr lang="en-US" sz="3200" b="1" smtClean="0">
                <a:solidFill>
                  <a:schemeClr val="tx1"/>
                </a:solidFill>
              </a:rPr>
              <a:t>Using These Five-Minute Strategies (con’t)</a:t>
            </a:r>
          </a:p>
        </p:txBody>
      </p:sp>
      <p:sp>
        <p:nvSpPr>
          <p:cNvPr id="7171" name="Rectangle 3"/>
          <p:cNvSpPr>
            <a:spLocks noGrp="1" noChangeArrowheads="1"/>
          </p:cNvSpPr>
          <p:nvPr>
            <p:ph type="body" idx="1"/>
          </p:nvPr>
        </p:nvSpPr>
        <p:spPr>
          <a:xfrm>
            <a:off x="0" y="1143000"/>
            <a:ext cx="8915400" cy="4525963"/>
          </a:xfrm>
        </p:spPr>
        <p:txBody>
          <a:bodyPr/>
          <a:lstStyle/>
          <a:p>
            <a:pPr eaLnBrk="1" hangingPunct="1"/>
            <a:r>
              <a:rPr lang="en-US" sz="3000" b="1" smtClean="0">
                <a:solidFill>
                  <a:srgbClr val="000000"/>
                </a:solidFill>
              </a:rPr>
              <a:t>Most of these strategies are not original, they have simply been compiled for ease of use. They are meant to provide some creative ways to check for understanding.</a:t>
            </a:r>
          </a:p>
          <a:p>
            <a:pPr eaLnBrk="1" hangingPunct="1">
              <a:buFontTx/>
              <a:buNone/>
            </a:pPr>
            <a:endParaRPr lang="en-US" sz="3000" b="1" smtClean="0">
              <a:solidFill>
                <a:srgbClr val="000000"/>
              </a:solidFill>
            </a:endParaRPr>
          </a:p>
          <a:p>
            <a:pPr eaLnBrk="1" hangingPunct="1"/>
            <a:r>
              <a:rPr lang="en-US" sz="3000" b="1" smtClean="0">
                <a:solidFill>
                  <a:srgbClr val="000000"/>
                </a:solidFill>
              </a:rPr>
              <a:t>Some of these strategies also help the student assess his/her role as a learner and will provide valuable feedback as to how the learner views the teacher.</a:t>
            </a:r>
          </a:p>
          <a:p>
            <a:pPr eaLnBrk="1" hangingPunct="1"/>
            <a:endParaRPr lang="en-US" sz="3000" b="1" smtClean="0">
              <a:solidFill>
                <a:srgbClr val="000000"/>
              </a:solidFill>
            </a:endParaRPr>
          </a:p>
          <a:p>
            <a:pPr eaLnBrk="1" hangingPunct="1"/>
            <a:endParaRPr lang="en-US" sz="2800" smtClean="0"/>
          </a:p>
        </p:txBody>
      </p:sp>
      <p:sp>
        <p:nvSpPr>
          <p:cNvPr id="7172" name="Rectangle 5"/>
          <p:cNvSpPr>
            <a:spLocks noChangeArrowheads="1"/>
          </p:cNvSpPr>
          <p:nvPr/>
        </p:nvSpPr>
        <p:spPr bwMode="auto">
          <a:xfrm>
            <a:off x="385763" y="5486400"/>
            <a:ext cx="8758237" cy="1187450"/>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Learning is viewed as an activity that students do for themselves in a proactive </a:t>
            </a:r>
          </a:p>
          <a:p>
            <a:r>
              <a:rPr lang="en-US" sz="2400">
                <a:solidFill>
                  <a:srgbClr val="FF0066"/>
                </a:solidFill>
                <a:latin typeface="Monotype Corsiva" pitchFamily="66" charset="0"/>
              </a:rPr>
              <a:t>way rather than as a covert event that happens to them in reaction to teaching.  </a:t>
            </a:r>
          </a:p>
          <a:p>
            <a:r>
              <a:rPr lang="en-US" sz="2400">
                <a:solidFill>
                  <a:srgbClr val="FF0066"/>
                </a:solidFill>
                <a:latin typeface="Monotype Corsiva" pitchFamily="66" charset="0"/>
              </a:rPr>
              <a:t>                                                                                     </a:t>
            </a:r>
            <a:r>
              <a:rPr lang="en-US">
                <a:solidFill>
                  <a:srgbClr val="FF0066"/>
                </a:solidFill>
              </a:rPr>
              <a:t>- Barry Zimmerman</a:t>
            </a:r>
            <a:endParaRPr lang="en-US" sz="2400">
              <a:solidFill>
                <a:srgbClr val="FF0066"/>
              </a:solidFill>
              <a:latin typeface="Monotype Corsiva" pitchFamily="66" charset="0"/>
            </a:endParaRPr>
          </a:p>
        </p:txBody>
      </p:sp>
      <p:sp>
        <p:nvSpPr>
          <p:cNvPr id="7173" name="Text Box 6"/>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0" y="1066800"/>
            <a:ext cx="9144000" cy="4525963"/>
          </a:xfrm>
        </p:spPr>
        <p:txBody>
          <a:bodyPr/>
          <a:lstStyle/>
          <a:p>
            <a:pPr eaLnBrk="1" hangingPunct="1">
              <a:lnSpc>
                <a:spcPct val="90000"/>
              </a:lnSpc>
            </a:pPr>
            <a:r>
              <a:rPr lang="en-US" b="1" smtClean="0">
                <a:solidFill>
                  <a:srgbClr val="000000"/>
                </a:solidFill>
              </a:rPr>
              <a:t>Tip #1 Have paper readily available so students don’t waste time getting it out.</a:t>
            </a:r>
          </a:p>
          <a:p>
            <a:pPr eaLnBrk="1" hangingPunct="1">
              <a:lnSpc>
                <a:spcPct val="90000"/>
              </a:lnSpc>
            </a:pPr>
            <a:endParaRPr lang="en-US" b="1" smtClean="0">
              <a:solidFill>
                <a:srgbClr val="000000"/>
              </a:solidFill>
            </a:endParaRPr>
          </a:p>
          <a:p>
            <a:pPr eaLnBrk="1" hangingPunct="1">
              <a:lnSpc>
                <a:spcPct val="90000"/>
              </a:lnSpc>
            </a:pPr>
            <a:r>
              <a:rPr lang="en-US" b="1" smtClean="0">
                <a:solidFill>
                  <a:srgbClr val="000000"/>
                </a:solidFill>
              </a:rPr>
              <a:t>Tip #2 Keep a box which contains a dice, a deck of playing cards, Clio’s box, etc.</a:t>
            </a:r>
          </a:p>
          <a:p>
            <a:pPr eaLnBrk="1" hangingPunct="1">
              <a:lnSpc>
                <a:spcPct val="90000"/>
              </a:lnSpc>
            </a:pPr>
            <a:endParaRPr lang="en-US" b="1" smtClean="0">
              <a:solidFill>
                <a:srgbClr val="000000"/>
              </a:solidFill>
            </a:endParaRPr>
          </a:p>
          <a:p>
            <a:pPr eaLnBrk="1" hangingPunct="1">
              <a:lnSpc>
                <a:spcPct val="90000"/>
              </a:lnSpc>
            </a:pPr>
            <a:r>
              <a:rPr lang="en-US" b="1" smtClean="0">
                <a:solidFill>
                  <a:srgbClr val="000000"/>
                </a:solidFill>
              </a:rPr>
              <a:t>Tip #3 When you start the slide show, you can right-click and it says “Go to slide…” and you can go to any slide in the program.</a:t>
            </a:r>
          </a:p>
        </p:txBody>
      </p:sp>
      <p:sp>
        <p:nvSpPr>
          <p:cNvPr id="8195" name="Rectangle 5"/>
          <p:cNvSpPr>
            <a:spLocks noChangeArrowheads="1"/>
          </p:cNvSpPr>
          <p:nvPr/>
        </p:nvSpPr>
        <p:spPr bwMode="auto">
          <a:xfrm>
            <a:off x="381000" y="0"/>
            <a:ext cx="8458200" cy="1143000"/>
          </a:xfrm>
          <a:prstGeom prst="rect">
            <a:avLst/>
          </a:prstGeom>
          <a:noFill/>
          <a:ln w="9525">
            <a:noFill/>
            <a:miter lim="800000"/>
            <a:headEnd/>
            <a:tailEnd/>
          </a:ln>
        </p:spPr>
        <p:txBody>
          <a:bodyPr anchor="ctr"/>
          <a:lstStyle/>
          <a:p>
            <a:pPr algn="ctr"/>
            <a:r>
              <a:rPr lang="en-US" sz="3200" b="1"/>
              <a:t>Using These Five-Minute Strategies (con’t)</a:t>
            </a:r>
          </a:p>
        </p:txBody>
      </p:sp>
      <p:sp>
        <p:nvSpPr>
          <p:cNvPr id="8196" name="Rectangle 7"/>
          <p:cNvSpPr>
            <a:spLocks noChangeArrowheads="1"/>
          </p:cNvSpPr>
          <p:nvPr/>
        </p:nvSpPr>
        <p:spPr bwMode="auto">
          <a:xfrm>
            <a:off x="152400" y="5761038"/>
            <a:ext cx="8558213" cy="822325"/>
          </a:xfrm>
          <a:prstGeom prst="rect">
            <a:avLst/>
          </a:prstGeom>
          <a:noFill/>
          <a:ln w="9525">
            <a:noFill/>
            <a:miter lim="800000"/>
            <a:headEnd/>
            <a:tailEnd/>
          </a:ln>
        </p:spPr>
        <p:txBody>
          <a:bodyPr wrap="none" anchor="ctr">
            <a:spAutoFit/>
          </a:bodyPr>
          <a:lstStyle/>
          <a:p>
            <a:r>
              <a:rPr lang="en-US" sz="2400">
                <a:solidFill>
                  <a:srgbClr val="FF0066"/>
                </a:solidFill>
                <a:latin typeface="Monotype Corsiva" pitchFamily="66" charset="0"/>
              </a:rPr>
              <a:t>The illiterate of the 21st century will not be those who cannot read and write, </a:t>
            </a:r>
          </a:p>
          <a:p>
            <a:r>
              <a:rPr lang="en-US" sz="2400">
                <a:solidFill>
                  <a:srgbClr val="FF0066"/>
                </a:solidFill>
                <a:latin typeface="Monotype Corsiva" pitchFamily="66" charset="0"/>
              </a:rPr>
              <a:t>but those who cannot learn, unlearn, and relearn</a:t>
            </a:r>
            <a:r>
              <a:rPr lang="en-US">
                <a:solidFill>
                  <a:srgbClr val="FF0066"/>
                </a:solidFill>
              </a:rPr>
              <a:t>. - Alvin Toffler</a:t>
            </a:r>
            <a:r>
              <a:rPr lang="en-US" sz="2400">
                <a:solidFill>
                  <a:srgbClr val="FF0066"/>
                </a:solidFill>
                <a:latin typeface="Monotype Corsiva" pitchFamily="66" charset="0"/>
              </a:rPr>
              <a:t> </a:t>
            </a:r>
          </a:p>
        </p:txBody>
      </p:sp>
      <p:sp>
        <p:nvSpPr>
          <p:cNvPr id="8197" name="Text Box 8"/>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76200"/>
            <a:ext cx="8229600" cy="1143000"/>
          </a:xfrm>
        </p:spPr>
        <p:txBody>
          <a:bodyPr/>
          <a:lstStyle/>
          <a:p>
            <a:pPr eaLnBrk="1" hangingPunct="1"/>
            <a:r>
              <a:rPr lang="en-US" b="1" smtClean="0">
                <a:solidFill>
                  <a:srgbClr val="FF0066"/>
                </a:solidFill>
              </a:rPr>
              <a:t>Good Questions</a:t>
            </a:r>
          </a:p>
        </p:txBody>
      </p:sp>
      <p:sp>
        <p:nvSpPr>
          <p:cNvPr id="9219" name="Rectangle 3"/>
          <p:cNvSpPr>
            <a:spLocks noGrp="1" noChangeArrowheads="1"/>
          </p:cNvSpPr>
          <p:nvPr>
            <p:ph type="body" idx="1"/>
          </p:nvPr>
        </p:nvSpPr>
        <p:spPr>
          <a:xfrm>
            <a:off x="457200" y="1295400"/>
            <a:ext cx="8229600" cy="3962400"/>
          </a:xfrm>
        </p:spPr>
        <p:txBody>
          <a:bodyPr/>
          <a:lstStyle/>
          <a:p>
            <a:pPr eaLnBrk="1" hangingPunct="1"/>
            <a:r>
              <a:rPr lang="en-US" sz="3600" b="1" smtClean="0"/>
              <a:t>On a piece of paper, write three </a:t>
            </a:r>
            <a:r>
              <a:rPr lang="en-US" sz="3600" b="1" u="sng" smtClean="0"/>
              <a:t>good</a:t>
            </a:r>
            <a:r>
              <a:rPr lang="en-US" sz="3600" b="1" smtClean="0"/>
              <a:t> questions you could ask to learn more about the topic we studied today.</a:t>
            </a:r>
          </a:p>
        </p:txBody>
      </p:sp>
      <p:pic>
        <p:nvPicPr>
          <p:cNvPr id="9220" name="Picture 4"/>
          <p:cNvPicPr>
            <a:picLocks noChangeAspect="1" noChangeArrowheads="1"/>
          </p:cNvPicPr>
          <p:nvPr/>
        </p:nvPicPr>
        <p:blipFill>
          <a:blip r:embed="rId3"/>
          <a:srcRect/>
          <a:stretch>
            <a:fillRect/>
          </a:stretch>
        </p:blipFill>
        <p:spPr bwMode="auto">
          <a:xfrm>
            <a:off x="3657600" y="3733800"/>
            <a:ext cx="1905000" cy="1428750"/>
          </a:xfrm>
          <a:prstGeom prst="rect">
            <a:avLst/>
          </a:prstGeom>
          <a:noFill/>
          <a:ln w="9525">
            <a:noFill/>
            <a:miter lim="800000"/>
            <a:headEnd/>
            <a:tailEnd/>
          </a:ln>
        </p:spPr>
      </p:pic>
      <p:sp>
        <p:nvSpPr>
          <p:cNvPr id="9221" name="Text Box 5"/>
          <p:cNvSpPr txBox="1">
            <a:spLocks noChangeArrowheads="1"/>
          </p:cNvSpPr>
          <p:nvPr/>
        </p:nvSpPr>
        <p:spPr bwMode="auto">
          <a:xfrm>
            <a:off x="838200" y="5410200"/>
            <a:ext cx="7772400" cy="822325"/>
          </a:xfrm>
          <a:prstGeom prst="rect">
            <a:avLst/>
          </a:prstGeom>
          <a:noFill/>
          <a:ln w="9525">
            <a:noFill/>
            <a:miter lim="800000"/>
            <a:headEnd/>
            <a:tailEnd/>
          </a:ln>
        </p:spPr>
        <p:txBody>
          <a:bodyPr>
            <a:spAutoFit/>
          </a:bodyPr>
          <a:lstStyle/>
          <a:p>
            <a:pPr>
              <a:spcBef>
                <a:spcPct val="50000"/>
              </a:spcBef>
            </a:pPr>
            <a:r>
              <a:rPr lang="en-US" sz="2400">
                <a:solidFill>
                  <a:srgbClr val="FF0066"/>
                </a:solidFill>
                <a:latin typeface="Monotype Corsiva" pitchFamily="66" charset="0"/>
              </a:rPr>
              <a:t>The one real object of education is to have a man [or woman] in the condition of continually asking questions</a:t>
            </a:r>
            <a:r>
              <a:rPr lang="en-US" sz="2400">
                <a:solidFill>
                  <a:srgbClr val="FF0066"/>
                </a:solidFill>
              </a:rPr>
              <a:t>.</a:t>
            </a:r>
            <a:r>
              <a:rPr lang="en-US">
                <a:solidFill>
                  <a:srgbClr val="FF0066"/>
                </a:solidFill>
              </a:rPr>
              <a:t>  ~Bishop Mandell Creighton </a:t>
            </a:r>
          </a:p>
        </p:txBody>
      </p:sp>
      <p:sp>
        <p:nvSpPr>
          <p:cNvPr id="9222" name="Text Box 6"/>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457200" y="1295400"/>
            <a:ext cx="8229600" cy="4525963"/>
          </a:xfrm>
        </p:spPr>
        <p:txBody>
          <a:bodyPr/>
          <a:lstStyle/>
          <a:p>
            <a:pPr eaLnBrk="1" hangingPunct="1"/>
            <a:r>
              <a:rPr lang="en-US" sz="3600" b="1" smtClean="0"/>
              <a:t>You have three minutes to write everything you learned today. Don’t worry about the organization – just write for three minutes about what you have learned.</a:t>
            </a:r>
          </a:p>
        </p:txBody>
      </p:sp>
      <p:sp>
        <p:nvSpPr>
          <p:cNvPr id="10243" name="Rectangle 4"/>
          <p:cNvSpPr>
            <a:spLocks noGrp="1" noChangeArrowheads="1"/>
          </p:cNvSpPr>
          <p:nvPr>
            <p:ph type="title"/>
          </p:nvPr>
        </p:nvSpPr>
        <p:spPr>
          <a:xfrm>
            <a:off x="457200" y="0"/>
            <a:ext cx="8229600" cy="1143000"/>
          </a:xfrm>
          <a:noFill/>
        </p:spPr>
        <p:txBody>
          <a:bodyPr/>
          <a:lstStyle/>
          <a:p>
            <a:pPr eaLnBrk="1" hangingPunct="1"/>
            <a:r>
              <a:rPr lang="en-US" b="1" smtClean="0">
                <a:solidFill>
                  <a:srgbClr val="FF0066"/>
                </a:solidFill>
              </a:rPr>
              <a:t>Three Minute Writing</a:t>
            </a:r>
          </a:p>
        </p:txBody>
      </p:sp>
      <p:pic>
        <p:nvPicPr>
          <p:cNvPr id="10244" name="Picture 7"/>
          <p:cNvPicPr>
            <a:picLocks noChangeAspect="1" noChangeArrowheads="1"/>
          </p:cNvPicPr>
          <p:nvPr/>
        </p:nvPicPr>
        <p:blipFill>
          <a:blip r:embed="rId3"/>
          <a:srcRect/>
          <a:stretch>
            <a:fillRect/>
          </a:stretch>
        </p:blipFill>
        <p:spPr bwMode="auto">
          <a:xfrm>
            <a:off x="6781800" y="3962400"/>
            <a:ext cx="1371600" cy="1771650"/>
          </a:xfrm>
          <a:prstGeom prst="rect">
            <a:avLst/>
          </a:prstGeom>
          <a:noFill/>
          <a:ln w="9525">
            <a:noFill/>
            <a:miter lim="800000"/>
            <a:headEnd/>
            <a:tailEnd/>
          </a:ln>
        </p:spPr>
      </p:pic>
      <p:sp>
        <p:nvSpPr>
          <p:cNvPr id="10245" name="Rectangle 11"/>
          <p:cNvSpPr>
            <a:spLocks noChangeArrowheads="1"/>
          </p:cNvSpPr>
          <p:nvPr/>
        </p:nvSpPr>
        <p:spPr bwMode="auto">
          <a:xfrm>
            <a:off x="228600" y="6019800"/>
            <a:ext cx="9144000" cy="457200"/>
          </a:xfrm>
          <a:prstGeom prst="rect">
            <a:avLst/>
          </a:prstGeom>
          <a:noFill/>
          <a:ln w="9525">
            <a:noFill/>
            <a:miter lim="800000"/>
            <a:headEnd/>
            <a:tailEnd/>
          </a:ln>
        </p:spPr>
        <p:txBody>
          <a:bodyPr anchor="ctr">
            <a:spAutoFit/>
          </a:bodyPr>
          <a:lstStyle/>
          <a:p>
            <a:r>
              <a:rPr lang="en-US" sz="2400">
                <a:solidFill>
                  <a:srgbClr val="FF0066"/>
                </a:solidFill>
                <a:latin typeface="Monotype Corsiva" pitchFamily="66" charset="0"/>
              </a:rPr>
              <a:t>Who does not know that the first law of historical writing is the truth.  - </a:t>
            </a:r>
            <a:r>
              <a:rPr lang="en-US">
                <a:solidFill>
                  <a:srgbClr val="FF0066"/>
                </a:solidFill>
              </a:rPr>
              <a:t>Cicero </a:t>
            </a:r>
          </a:p>
        </p:txBody>
      </p:sp>
      <p:pic>
        <p:nvPicPr>
          <p:cNvPr id="10246" name="Picture 12"/>
          <p:cNvPicPr>
            <a:picLocks noChangeAspect="1" noChangeArrowheads="1"/>
          </p:cNvPicPr>
          <p:nvPr/>
        </p:nvPicPr>
        <p:blipFill>
          <a:blip r:embed="rId4"/>
          <a:srcRect/>
          <a:stretch>
            <a:fillRect/>
          </a:stretch>
        </p:blipFill>
        <p:spPr bwMode="auto">
          <a:xfrm>
            <a:off x="4724400" y="4495800"/>
            <a:ext cx="1343025" cy="1257300"/>
          </a:xfrm>
          <a:prstGeom prst="rect">
            <a:avLst/>
          </a:prstGeom>
          <a:noFill/>
          <a:ln w="9525">
            <a:noFill/>
            <a:miter lim="800000"/>
            <a:headEnd/>
            <a:tailEnd/>
          </a:ln>
        </p:spPr>
      </p:pic>
      <p:pic>
        <p:nvPicPr>
          <p:cNvPr id="10247" name="Picture 13"/>
          <p:cNvPicPr>
            <a:picLocks noChangeAspect="1" noChangeArrowheads="1"/>
          </p:cNvPicPr>
          <p:nvPr/>
        </p:nvPicPr>
        <p:blipFill>
          <a:blip r:embed="rId5"/>
          <a:srcRect/>
          <a:stretch>
            <a:fillRect/>
          </a:stretch>
        </p:blipFill>
        <p:spPr bwMode="auto">
          <a:xfrm>
            <a:off x="3048000" y="4572000"/>
            <a:ext cx="1219200" cy="1152525"/>
          </a:xfrm>
          <a:prstGeom prst="rect">
            <a:avLst/>
          </a:prstGeom>
          <a:noFill/>
          <a:ln w="9525">
            <a:noFill/>
            <a:miter lim="800000"/>
            <a:headEnd/>
            <a:tailEnd/>
          </a:ln>
        </p:spPr>
      </p:pic>
      <p:pic>
        <p:nvPicPr>
          <p:cNvPr id="10248" name="Picture 14"/>
          <p:cNvPicPr>
            <a:picLocks noChangeAspect="1" noChangeArrowheads="1"/>
          </p:cNvPicPr>
          <p:nvPr/>
        </p:nvPicPr>
        <p:blipFill>
          <a:blip r:embed="rId6"/>
          <a:srcRect/>
          <a:stretch>
            <a:fillRect/>
          </a:stretch>
        </p:blipFill>
        <p:spPr bwMode="auto">
          <a:xfrm>
            <a:off x="1371600" y="4495800"/>
            <a:ext cx="952500" cy="952500"/>
          </a:xfrm>
          <a:prstGeom prst="rect">
            <a:avLst/>
          </a:prstGeom>
          <a:noFill/>
          <a:ln w="9525">
            <a:noFill/>
            <a:miter lim="800000"/>
            <a:headEnd/>
            <a:tailEnd/>
          </a:ln>
        </p:spPr>
      </p:pic>
      <p:sp>
        <p:nvSpPr>
          <p:cNvPr id="10249" name="Text Box 15"/>
          <p:cNvSpPr txBox="1">
            <a:spLocks noChangeArrowheads="1"/>
          </p:cNvSpPr>
          <p:nvPr/>
        </p:nvSpPr>
        <p:spPr bwMode="auto">
          <a:xfrm>
            <a:off x="1752600" y="6629400"/>
            <a:ext cx="6019800" cy="214313"/>
          </a:xfrm>
          <a:prstGeom prst="rect">
            <a:avLst/>
          </a:prstGeom>
          <a:noFill/>
          <a:ln w="9525">
            <a:noFill/>
            <a:miter lim="800000"/>
            <a:headEnd/>
            <a:tailEnd/>
          </a:ln>
        </p:spPr>
        <p:txBody>
          <a:bodyPr>
            <a:spAutoFit/>
          </a:bodyPr>
          <a:lstStyle/>
          <a:p>
            <a:pPr algn="ctr">
              <a:spcBef>
                <a:spcPct val="50000"/>
              </a:spcBef>
            </a:pPr>
            <a:r>
              <a:rPr lang="en-US" sz="800">
                <a:solidFill>
                  <a:srgbClr val="FF0066"/>
                </a:solidFill>
              </a:rPr>
              <a:t>D.C. Everest Social Studies    D.C. Everest Area Schools   Weston, WI 54476</a:t>
            </a:r>
            <a:endParaRPr lang="en-US"/>
          </a:p>
        </p:txBody>
      </p:sp>
    </p:spTree>
    <p:custDataLst>
      <p:tags r:id="rId1"/>
    </p:custDataLst>
  </p:cSld>
  <p:clrMapOvr>
    <a:masterClrMapping/>
  </p:clrMapOvr>
  <p:transition spd="med">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ANSWERNOWTEXT" val="Answer Now"/>
  <p:tag name="RESPTABLESTYLE" val="-1"/>
  <p:tag name="ALLOWDUPLICATES" val="False"/>
  <p:tag name="AUTOADVANCE" val="False"/>
  <p:tag name="STDCHART" val="1"/>
  <p:tag name="BUBBLENAMEVISIBLE" val="True"/>
  <p:tag name="DEFAULTNUMTEAMS" val="5"/>
  <p:tag name="CUSTOMCELLBACKCOLOR2" val="-13395457"/>
  <p:tag name="DISPLAYNAME" val="True"/>
  <p:tag name="GRIDROTATIONINTERVAL" val="2"/>
  <p:tag name="POLLINGCYCLE" val="2"/>
  <p:tag name="INCLUDENONRESPONDERS" val="False"/>
  <p:tag name="ALLOWUSERFEEDBACK" val="True"/>
  <p:tag name="REALTIMEBACKUPPATH" val="(None)"/>
  <p:tag name="ADVANCEDSETTINGSVIEW" val="False"/>
  <p:tag name="FIBDISPLAYKEYWORDS" val="True"/>
  <p:tag name="USESECONDARYMONITOR" val="True"/>
  <p:tag name="RESPCOUNTERSTYLE" val="-1"/>
  <p:tag name="NUMRESPONSES" val="1"/>
  <p:tag name="REVIEWONLY" val="False"/>
  <p:tag name="TEAMSINLEADERBOARD" val="5"/>
  <p:tag name="BUBBLEGROUPING" val="3"/>
  <p:tag name="CUSTOMCELLBACKCOLOR3" val="-268652"/>
  <p:tag name="DISPLAYDEVICEID" val="True"/>
  <p:tag name="GRIDPOSITION" val="1"/>
  <p:tag name="MULTIRESPDIVISOR" val="1"/>
  <p:tag name="INCORRECTPOINTVALUE" val="0"/>
  <p:tag name="CHARTSCALE" val="True"/>
  <p:tag name="TPVERSION" val="2008"/>
  <p:tag name="ANSWERNOWSTYLE" val="-1"/>
  <p:tag name="INPUTSOURCE" val="1"/>
  <p:tag name="ROTATIONINTERVAL" val="2"/>
  <p:tag name="BUBBLESIZEVISIBLE" val="True"/>
  <p:tag name="CUSTOMCELLBACKCOLOR1" val="-657956"/>
  <p:tag name="GRIDOPACITY" val="90"/>
  <p:tag name="CHARTLABELS" val="0"/>
  <p:tag name="CORRECTPOINTVALUE" val="100"/>
  <p:tag name="FIBDISPLAYRESULTS" val="True"/>
  <p:tag name="SHOWBARVISIBLE" val="True"/>
  <p:tag name="COUNTDOWNSECONDS" val="10"/>
  <p:tag name="AUTOUPDATEALIASES" val="True"/>
  <p:tag name="CUSTOMGRIDBACKCOLOR" val="-2830136"/>
  <p:tag name="DISPLAYDEVICENUMBER" val="True"/>
  <p:tag name="RESETCHARTS" val="True"/>
  <p:tag name="ZEROBASED" val="False"/>
  <p:tag name="POWERPOINTVERSION" val="12.0"/>
  <p:tag name="BACKUPSESSIONS" val="True"/>
  <p:tag name="MAXRESPONDERS" val="5"/>
  <p:tag name="USESCHEMECOLORS" val="True"/>
  <p:tag name="PARTLISTDEFAULT" val="0"/>
  <p:tag name="FIBNUMRESULTS" val="5"/>
  <p:tag name="RESPCOUNTERFORMAT" val="0"/>
  <p:tag name="BUBBLEVALUEFORMAT" val="0.0"/>
  <p:tag name="GRIDSIZE" val="{Width=800, Height=600}"/>
  <p:tag name="AUTOADJUSTPARTRANGE" val="True"/>
  <p:tag name="BACKUPMAINTENANCE" val="7"/>
  <p:tag name="CUSTOMCELLBACKCOLOR4" val="-8355712"/>
  <p:tag name="REALTIMEBACKUP" val="False"/>
  <p:tag name="CHARTVALUEFORMAT" val="0%"/>
  <p:tag name="CHARTCOLORS" val="0"/>
  <p:tag name="COUNTDOWNSTYLE" val="-1"/>
  <p:tag name="INCLUDEPPT" val="True"/>
  <p:tag name="CUSTOMCELLFORECOLOR" val="-16777216"/>
  <p:tag name="PARTICIPANTSINLEADERBOARD" val="5"/>
  <p:tag name="AUTOSIZEGRID" val="True"/>
  <p:tag name="BULLETTYPE" val="3"/>
  <p:tag name="FIBINCLUDEOTHER" val="True"/>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Default Design">
  <a:themeElements>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8456</TotalTime>
  <Words>4871</Words>
  <Application>Microsoft Office PowerPoint</Application>
  <PresentationFormat>On-screen Show (4:3)</PresentationFormat>
  <Paragraphs>476</Paragraphs>
  <Slides>53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Arial</vt:lpstr>
      <vt:lpstr>Calibri</vt:lpstr>
      <vt:lpstr>Arial Black</vt:lpstr>
      <vt:lpstr>Impact</vt:lpstr>
      <vt:lpstr>Monotype Corsiva</vt:lpstr>
      <vt:lpstr>Times New Roman</vt:lpstr>
      <vt:lpstr>Comic Sans MS</vt:lpstr>
      <vt:lpstr>Lucida Console</vt:lpstr>
      <vt:lpstr>Franklin Gothic Medium</vt:lpstr>
      <vt:lpstr>Default Design</vt:lpstr>
      <vt:lpstr>Slide 1</vt:lpstr>
      <vt:lpstr>Slide 2</vt:lpstr>
      <vt:lpstr>Using These Five-Minute Strategies</vt:lpstr>
      <vt:lpstr>Using These Five-Minute Strategies (con’t)</vt:lpstr>
      <vt:lpstr>Using These Five-Minute Strategies (con’t)</vt:lpstr>
      <vt:lpstr>Using These Five-Minute Strategies (con’t)</vt:lpstr>
      <vt:lpstr>Slide 7</vt:lpstr>
      <vt:lpstr>Good Questions</vt:lpstr>
      <vt:lpstr>Three Minute Writing</vt:lpstr>
      <vt:lpstr>Draw Two Names</vt:lpstr>
      <vt:lpstr>Chapter Skim</vt:lpstr>
      <vt:lpstr>Pair Share</vt:lpstr>
      <vt:lpstr>Simon Says for Big Kids</vt:lpstr>
      <vt:lpstr>Big Idea</vt:lpstr>
      <vt:lpstr>Cause/Effect</vt:lpstr>
      <vt:lpstr>History Dice</vt:lpstr>
      <vt:lpstr>My Learning</vt:lpstr>
      <vt:lpstr>It Never Happened</vt:lpstr>
      <vt:lpstr>Fogginess</vt:lpstr>
      <vt:lpstr>Retelling</vt:lpstr>
      <vt:lpstr>Different Perspectives</vt:lpstr>
      <vt:lpstr>Key Concepts</vt:lpstr>
      <vt:lpstr>Newspaper Headline</vt:lpstr>
      <vt:lpstr>Thought Bubble</vt:lpstr>
      <vt:lpstr>Chalkboard Champs</vt:lpstr>
      <vt:lpstr>Test Questions</vt:lpstr>
      <vt:lpstr>Historical Cartoons</vt:lpstr>
      <vt:lpstr>Biography</vt:lpstr>
      <vt:lpstr>Am I a “10”?</vt:lpstr>
      <vt:lpstr>Clio’s History Box</vt:lpstr>
      <vt:lpstr>G-SPRITE</vt:lpstr>
      <vt:lpstr>Be Funny</vt:lpstr>
      <vt:lpstr>Connect to Today</vt:lpstr>
      <vt:lpstr>Mini-Drama</vt:lpstr>
      <vt:lpstr>Timeliner</vt:lpstr>
      <vt:lpstr>Mental Geo Maps</vt:lpstr>
      <vt:lpstr>Letter to Principal</vt:lpstr>
      <vt:lpstr>Mind Map</vt:lpstr>
      <vt:lpstr>Meet the Teacher</vt:lpstr>
      <vt:lpstr>Mini-Debate</vt:lpstr>
      <vt:lpstr>Rock, Paper, Scissors</vt:lpstr>
      <vt:lpstr>Trio Trading Cards</vt:lpstr>
      <vt:lpstr>My Tips to the Teacher</vt:lpstr>
      <vt:lpstr>Back to Back Boards</vt:lpstr>
      <vt:lpstr>5, 4, 3, 2, 1</vt:lpstr>
      <vt:lpstr>Learning Outcome</vt:lpstr>
      <vt:lpstr>Art History</vt:lpstr>
      <vt:lpstr>Note-Taking Specialist</vt:lpstr>
      <vt:lpstr>Trio Rap</vt:lpstr>
      <vt:lpstr>PSI</vt:lpstr>
      <vt:lpstr>Card Trick</vt:lpstr>
      <vt:lpstr>Exit Pass</vt:lpstr>
      <vt:lpstr>Sources Used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 of Lesson Assessment</dc:title>
  <dc:creator>Nancy Gajewski</dc:creator>
  <cp:lastModifiedBy>kshoemaker</cp:lastModifiedBy>
  <cp:revision>197</cp:revision>
  <dcterms:created xsi:type="dcterms:W3CDTF">2007-12-22T21:20:24Z</dcterms:created>
  <dcterms:modified xsi:type="dcterms:W3CDTF">2011-04-26T17:43:58Z</dcterms:modified>
</cp:coreProperties>
</file>